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60" r:id="rId4"/>
    <p:sldId id="312" r:id="rId5"/>
    <p:sldId id="265" r:id="rId6"/>
    <p:sldId id="267" r:id="rId7"/>
    <p:sldId id="269" r:id="rId8"/>
    <p:sldId id="266" r:id="rId9"/>
    <p:sldId id="300" r:id="rId10"/>
    <p:sldId id="259" r:id="rId11"/>
    <p:sldId id="262" r:id="rId12"/>
    <p:sldId id="313" r:id="rId13"/>
    <p:sldId id="305" r:id="rId14"/>
    <p:sldId id="307" r:id="rId15"/>
    <p:sldId id="308" r:id="rId16"/>
    <p:sldId id="314" r:id="rId17"/>
    <p:sldId id="369" r:id="rId18"/>
    <p:sldId id="316" r:id="rId19"/>
    <p:sldId id="304" r:id="rId20"/>
    <p:sldId id="306" r:id="rId21"/>
    <p:sldId id="309" r:id="rId22"/>
    <p:sldId id="310" r:id="rId23"/>
    <p:sldId id="311" r:id="rId24"/>
    <p:sldId id="319" r:id="rId25"/>
    <p:sldId id="343" r:id="rId26"/>
    <p:sldId id="323" r:id="rId27"/>
    <p:sldId id="347" r:id="rId28"/>
    <p:sldId id="344" r:id="rId29"/>
    <p:sldId id="328" r:id="rId30"/>
    <p:sldId id="351" r:id="rId31"/>
    <p:sldId id="342" r:id="rId32"/>
    <p:sldId id="367" r:id="rId33"/>
    <p:sldId id="368" r:id="rId34"/>
    <p:sldId id="353" r:id="rId35"/>
    <p:sldId id="354" r:id="rId36"/>
    <p:sldId id="355" r:id="rId37"/>
    <p:sldId id="356" r:id="rId38"/>
    <p:sldId id="357" r:id="rId39"/>
    <p:sldId id="358" r:id="rId40"/>
    <p:sldId id="359" r:id="rId41"/>
    <p:sldId id="273" r:id="rId42"/>
    <p:sldId id="284" r:id="rId43"/>
    <p:sldId id="320" r:id="rId44"/>
    <p:sldId id="285" r:id="rId45"/>
    <p:sldId id="286" r:id="rId46"/>
    <p:sldId id="287" r:id="rId47"/>
    <p:sldId id="288" r:id="rId48"/>
    <p:sldId id="361" r:id="rId49"/>
    <p:sldId id="331" r:id="rId50"/>
    <p:sldId id="337" r:id="rId51"/>
    <p:sldId id="335" r:id="rId52"/>
    <p:sldId id="301" r:id="rId53"/>
    <p:sldId id="302"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69904" autoAdjust="0"/>
  </p:normalViewPr>
  <p:slideViewPr>
    <p:cSldViewPr>
      <p:cViewPr varScale="1">
        <p:scale>
          <a:sx n="61" d="100"/>
          <a:sy n="61" d="100"/>
        </p:scale>
        <p:origin x="207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CA8D271-7DDC-4278-82C5-58C673E791F0}" type="datetimeFigureOut">
              <a:rPr lang="en-US" smtClean="0"/>
              <a:pPr/>
              <a:t>11/11/2018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4C2ADE0-2EE2-4165-8068-9939F9595BD0}" type="slidenum">
              <a:rPr lang="en-US" smtClean="0"/>
              <a:pPr/>
              <a:t>‹#›</a:t>
            </a:fld>
            <a:endParaRPr lang="en-US"/>
          </a:p>
        </p:txBody>
      </p:sp>
    </p:spTree>
    <p:extLst>
      <p:ext uri="{BB962C8B-B14F-4D97-AF65-F5344CB8AC3E}">
        <p14:creationId xmlns:p14="http://schemas.microsoft.com/office/powerpoint/2010/main" val="805402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a:t>
            </a:r>
            <a:r>
              <a:rPr lang="en-US" baseline="0" dirty="0"/>
              <a:t> and thank you for having me. My name is Adam Marks, I’m a physician at the University of Michigan hospital. I am certified to practice pediatrics, internal medicine as well as palliative and hospice medicine. Today I’ll be talking about how we live and die in America, and introduce you to the concepts of palliative care as well as hospice medicine. </a:t>
            </a:r>
          </a:p>
          <a:p>
            <a:endParaRPr lang="en-US" baseline="0" dirty="0"/>
          </a:p>
          <a:p>
            <a:r>
              <a:rPr lang="en-US" baseline="0" dirty="0"/>
              <a:t>Now, before I get started, I’d like to do an informal survey. </a:t>
            </a:r>
          </a:p>
          <a:p>
            <a:pPr marL="174708" indent="-174708">
              <a:buFontTx/>
              <a:buChar char="-"/>
            </a:pPr>
            <a:r>
              <a:rPr lang="en-US" baseline="0" dirty="0"/>
              <a:t>How many of you have had a loved one die, such as a close friend or family member?</a:t>
            </a:r>
          </a:p>
          <a:p>
            <a:pPr marL="174708" indent="-174708">
              <a:buFontTx/>
              <a:buChar char="-"/>
            </a:pPr>
            <a:r>
              <a:rPr lang="en-US" baseline="0" dirty="0"/>
              <a:t>How many of you have had a loved one enrolled in hospice?</a:t>
            </a:r>
          </a:p>
          <a:p>
            <a:pPr marL="174708" indent="-174708">
              <a:buFontTx/>
              <a:buChar char="-"/>
            </a:pPr>
            <a:r>
              <a:rPr lang="en-US" baseline="0" dirty="0"/>
              <a:t>How many of you have had the opportunity to care for a loved one who was approaching the end of life?</a:t>
            </a:r>
          </a:p>
          <a:p>
            <a:pPr marL="174708" indent="-174708">
              <a:buFontTx/>
              <a:buChar cha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1</a:t>
            </a:fld>
            <a:endParaRPr lang="en-US"/>
          </a:p>
        </p:txBody>
      </p:sp>
    </p:spTree>
    <p:extLst>
      <p:ext uri="{BB962C8B-B14F-4D97-AF65-F5344CB8AC3E}">
        <p14:creationId xmlns:p14="http://schemas.microsoft.com/office/powerpoint/2010/main" val="108302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simple</a:t>
            </a:r>
            <a:r>
              <a:rPr lang="en-US" baseline="0" dirty="0"/>
              <a:t> chart that illustrates a basic concept that we often forget. And that is, that we all die. It isn’t something we like to think about, but it’s true. And as I’m going to talk about, how we die is turning into a bit of train wreak in America.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10</a:t>
            </a:fld>
            <a:endParaRPr lang="en-US"/>
          </a:p>
        </p:txBody>
      </p:sp>
    </p:spTree>
    <p:extLst>
      <p:ext uri="{BB962C8B-B14F-4D97-AF65-F5344CB8AC3E}">
        <p14:creationId xmlns:p14="http://schemas.microsoft.com/office/powerpoint/2010/main" val="286019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just</a:t>
            </a:r>
            <a:r>
              <a:rPr lang="en-US" baseline="0" dirty="0"/>
              <a:t> how much things have changed over the past several generations, I’d like to draw your attention to a few key points. </a:t>
            </a:r>
          </a:p>
          <a:p>
            <a:endParaRPr lang="en-US" baseline="0" dirty="0"/>
          </a:p>
          <a:p>
            <a:r>
              <a:rPr lang="en-US" baseline="0" dirty="0"/>
              <a:t>At the turn of the century, the main causes of death were infectious, which in general were faster deaths. Now, by and large, people are dying from such conditions, such heart disease, cancer, and chronic lung disease such as emphysema or chronic obstructive pulmonary disease. These conditions, which used to be relatively quickly fatal, have through the miracle of modern medicine become chronic diseases. My grandfather, who trained in the 1940s, used to say that medicine used to be easy; if a patient had a heart attack, you put him in a quiet room and hoped he got better! If he had a stroke, you put him I a quiet room and hoped he got better! Now, as discussed before, we have so many interventions that have turned acute diseases into chronic diseases. </a:t>
            </a:r>
          </a:p>
        </p:txBody>
      </p:sp>
      <p:sp>
        <p:nvSpPr>
          <p:cNvPr id="4" name="Slide Number Placeholder 3"/>
          <p:cNvSpPr>
            <a:spLocks noGrp="1"/>
          </p:cNvSpPr>
          <p:nvPr>
            <p:ph type="sldNum" sz="quarter" idx="10"/>
          </p:nvPr>
        </p:nvSpPr>
        <p:spPr/>
        <p:txBody>
          <a:bodyPr/>
          <a:lstStyle/>
          <a:p>
            <a:fld id="{74C2ADE0-2EE2-4165-8068-9939F9595BD0}" type="slidenum">
              <a:rPr lang="en-US" smtClean="0"/>
              <a:pPr/>
              <a:t>11</a:t>
            </a:fld>
            <a:endParaRPr lang="en-US"/>
          </a:p>
        </p:txBody>
      </p:sp>
    </p:spTree>
    <p:extLst>
      <p:ext uri="{BB962C8B-B14F-4D97-AF65-F5344CB8AC3E}">
        <p14:creationId xmlns:p14="http://schemas.microsoft.com/office/powerpoint/2010/main" val="2651454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a:noFill/>
        </p:spPr>
        <p:txBody>
          <a:bodyPr/>
          <a:lstStyle>
            <a:lvl1pPr defTabSz="931860" eaLnBrk="0" hangingPunct="0">
              <a:defRPr i="1">
                <a:solidFill>
                  <a:schemeClr val="tx1"/>
                </a:solidFill>
                <a:latin typeface="Arial" charset="0"/>
                <a:cs typeface="Arial" charset="0"/>
              </a:defRPr>
            </a:lvl1pPr>
            <a:lvl2pPr marL="716108" indent="-275427" defTabSz="931860" eaLnBrk="0" hangingPunct="0">
              <a:defRPr i="1">
                <a:solidFill>
                  <a:schemeClr val="tx1"/>
                </a:solidFill>
                <a:latin typeface="Arial" charset="0"/>
                <a:cs typeface="Arial" charset="0"/>
              </a:defRPr>
            </a:lvl2pPr>
            <a:lvl3pPr marL="1101706" indent="-220341" defTabSz="931860" eaLnBrk="0" hangingPunct="0">
              <a:defRPr i="1">
                <a:solidFill>
                  <a:schemeClr val="tx1"/>
                </a:solidFill>
                <a:latin typeface="Arial" charset="0"/>
                <a:cs typeface="Arial" charset="0"/>
              </a:defRPr>
            </a:lvl3pPr>
            <a:lvl4pPr marL="1542388" indent="-220341" defTabSz="931860" eaLnBrk="0" hangingPunct="0">
              <a:defRPr i="1">
                <a:solidFill>
                  <a:schemeClr val="tx1"/>
                </a:solidFill>
                <a:latin typeface="Arial" charset="0"/>
                <a:cs typeface="Arial" charset="0"/>
              </a:defRPr>
            </a:lvl4pPr>
            <a:lvl5pPr marL="1983071" indent="-220341" defTabSz="931860" eaLnBrk="0" hangingPunct="0">
              <a:defRPr i="1">
                <a:solidFill>
                  <a:schemeClr val="tx1"/>
                </a:solidFill>
                <a:latin typeface="Arial" charset="0"/>
                <a:cs typeface="Arial" charset="0"/>
              </a:defRPr>
            </a:lvl5pPr>
            <a:lvl6pPr marL="2423753" indent="-220341" defTabSz="931860" eaLnBrk="0" fontAlgn="base" hangingPunct="0">
              <a:spcBef>
                <a:spcPct val="0"/>
              </a:spcBef>
              <a:spcAft>
                <a:spcPct val="0"/>
              </a:spcAft>
              <a:defRPr i="1">
                <a:solidFill>
                  <a:schemeClr val="tx1"/>
                </a:solidFill>
                <a:latin typeface="Arial" charset="0"/>
                <a:cs typeface="Arial" charset="0"/>
              </a:defRPr>
            </a:lvl6pPr>
            <a:lvl7pPr marL="2864435" indent="-220341" defTabSz="931860" eaLnBrk="0" fontAlgn="base" hangingPunct="0">
              <a:spcBef>
                <a:spcPct val="0"/>
              </a:spcBef>
              <a:spcAft>
                <a:spcPct val="0"/>
              </a:spcAft>
              <a:defRPr i="1">
                <a:solidFill>
                  <a:schemeClr val="tx1"/>
                </a:solidFill>
                <a:latin typeface="Arial" charset="0"/>
                <a:cs typeface="Arial" charset="0"/>
              </a:defRPr>
            </a:lvl7pPr>
            <a:lvl8pPr marL="3305117" indent="-220341" defTabSz="931860" eaLnBrk="0" fontAlgn="base" hangingPunct="0">
              <a:spcBef>
                <a:spcPct val="0"/>
              </a:spcBef>
              <a:spcAft>
                <a:spcPct val="0"/>
              </a:spcAft>
              <a:defRPr i="1">
                <a:solidFill>
                  <a:schemeClr val="tx1"/>
                </a:solidFill>
                <a:latin typeface="Arial" charset="0"/>
                <a:cs typeface="Arial" charset="0"/>
              </a:defRPr>
            </a:lvl8pPr>
            <a:lvl9pPr marL="3745800" indent="-220341" defTabSz="931860" eaLnBrk="0" fontAlgn="base" hangingPunct="0">
              <a:spcBef>
                <a:spcPct val="0"/>
              </a:spcBef>
              <a:spcAft>
                <a:spcPct val="0"/>
              </a:spcAft>
              <a:defRPr i="1">
                <a:solidFill>
                  <a:schemeClr val="tx1"/>
                </a:solidFill>
                <a:latin typeface="Arial" charset="0"/>
                <a:cs typeface="Arial" charset="0"/>
              </a:defRPr>
            </a:lvl9pPr>
          </a:lstStyle>
          <a:p>
            <a:pPr eaLnBrk="1" hangingPunct="1"/>
            <a:r>
              <a:rPr lang="en-US" i="0"/>
              <a:t>Matthew Niedner, MD</a:t>
            </a:r>
          </a:p>
        </p:txBody>
      </p:sp>
      <p:sp>
        <p:nvSpPr>
          <p:cNvPr id="93187" name="Rectangle 6"/>
          <p:cNvSpPr>
            <a:spLocks noGrp="1" noChangeArrowheads="1"/>
          </p:cNvSpPr>
          <p:nvPr>
            <p:ph type="ftr" sz="quarter" idx="4"/>
          </p:nvPr>
        </p:nvSpPr>
        <p:spPr>
          <a:noFill/>
        </p:spPr>
        <p:txBody>
          <a:bodyPr/>
          <a:lstStyle>
            <a:lvl1pPr defTabSz="931860" eaLnBrk="0" hangingPunct="0">
              <a:defRPr i="1">
                <a:solidFill>
                  <a:schemeClr val="tx1"/>
                </a:solidFill>
                <a:latin typeface="Arial" charset="0"/>
                <a:cs typeface="Arial" charset="0"/>
              </a:defRPr>
            </a:lvl1pPr>
            <a:lvl2pPr marL="716108" indent="-275427" defTabSz="931860" eaLnBrk="0" hangingPunct="0">
              <a:defRPr i="1">
                <a:solidFill>
                  <a:schemeClr val="tx1"/>
                </a:solidFill>
                <a:latin typeface="Arial" charset="0"/>
                <a:cs typeface="Arial" charset="0"/>
              </a:defRPr>
            </a:lvl2pPr>
            <a:lvl3pPr marL="1101706" indent="-220341" defTabSz="931860" eaLnBrk="0" hangingPunct="0">
              <a:defRPr i="1">
                <a:solidFill>
                  <a:schemeClr val="tx1"/>
                </a:solidFill>
                <a:latin typeface="Arial" charset="0"/>
                <a:cs typeface="Arial" charset="0"/>
              </a:defRPr>
            </a:lvl3pPr>
            <a:lvl4pPr marL="1542388" indent="-220341" defTabSz="931860" eaLnBrk="0" hangingPunct="0">
              <a:defRPr i="1">
                <a:solidFill>
                  <a:schemeClr val="tx1"/>
                </a:solidFill>
                <a:latin typeface="Arial" charset="0"/>
                <a:cs typeface="Arial" charset="0"/>
              </a:defRPr>
            </a:lvl4pPr>
            <a:lvl5pPr marL="1983071" indent="-220341" defTabSz="931860" eaLnBrk="0" hangingPunct="0">
              <a:defRPr i="1">
                <a:solidFill>
                  <a:schemeClr val="tx1"/>
                </a:solidFill>
                <a:latin typeface="Arial" charset="0"/>
                <a:cs typeface="Arial" charset="0"/>
              </a:defRPr>
            </a:lvl5pPr>
            <a:lvl6pPr marL="2423753" indent="-220341" defTabSz="931860" eaLnBrk="0" fontAlgn="base" hangingPunct="0">
              <a:spcBef>
                <a:spcPct val="0"/>
              </a:spcBef>
              <a:spcAft>
                <a:spcPct val="0"/>
              </a:spcAft>
              <a:defRPr i="1">
                <a:solidFill>
                  <a:schemeClr val="tx1"/>
                </a:solidFill>
                <a:latin typeface="Arial" charset="0"/>
                <a:cs typeface="Arial" charset="0"/>
              </a:defRPr>
            </a:lvl6pPr>
            <a:lvl7pPr marL="2864435" indent="-220341" defTabSz="931860" eaLnBrk="0" fontAlgn="base" hangingPunct="0">
              <a:spcBef>
                <a:spcPct val="0"/>
              </a:spcBef>
              <a:spcAft>
                <a:spcPct val="0"/>
              </a:spcAft>
              <a:defRPr i="1">
                <a:solidFill>
                  <a:schemeClr val="tx1"/>
                </a:solidFill>
                <a:latin typeface="Arial" charset="0"/>
                <a:cs typeface="Arial" charset="0"/>
              </a:defRPr>
            </a:lvl7pPr>
            <a:lvl8pPr marL="3305117" indent="-220341" defTabSz="931860" eaLnBrk="0" fontAlgn="base" hangingPunct="0">
              <a:spcBef>
                <a:spcPct val="0"/>
              </a:spcBef>
              <a:spcAft>
                <a:spcPct val="0"/>
              </a:spcAft>
              <a:defRPr i="1">
                <a:solidFill>
                  <a:schemeClr val="tx1"/>
                </a:solidFill>
                <a:latin typeface="Arial" charset="0"/>
                <a:cs typeface="Arial" charset="0"/>
              </a:defRPr>
            </a:lvl8pPr>
            <a:lvl9pPr marL="3745800" indent="-220341" defTabSz="931860" eaLnBrk="0" fontAlgn="base" hangingPunct="0">
              <a:spcBef>
                <a:spcPct val="0"/>
              </a:spcBef>
              <a:spcAft>
                <a:spcPct val="0"/>
              </a:spcAft>
              <a:defRPr i="1">
                <a:solidFill>
                  <a:schemeClr val="tx1"/>
                </a:solidFill>
                <a:latin typeface="Arial" charset="0"/>
                <a:cs typeface="Arial" charset="0"/>
              </a:defRPr>
            </a:lvl9pPr>
          </a:lstStyle>
          <a:p>
            <a:pPr eaLnBrk="1" hangingPunct="1"/>
            <a:r>
              <a:rPr lang="en-US" i="0"/>
              <a:t>Pediatric Palliative Care Pearls</a:t>
            </a:r>
          </a:p>
        </p:txBody>
      </p:sp>
      <p:sp>
        <p:nvSpPr>
          <p:cNvPr id="93188" name="Rectangle 7"/>
          <p:cNvSpPr>
            <a:spLocks noGrp="1" noChangeArrowheads="1"/>
          </p:cNvSpPr>
          <p:nvPr>
            <p:ph type="sldNum" sz="quarter" idx="5"/>
          </p:nvPr>
        </p:nvSpPr>
        <p:spPr>
          <a:noFill/>
        </p:spPr>
        <p:txBody>
          <a:bodyPr/>
          <a:lstStyle>
            <a:lvl1pPr defTabSz="931860" eaLnBrk="0" hangingPunct="0">
              <a:defRPr i="1">
                <a:solidFill>
                  <a:schemeClr val="tx1"/>
                </a:solidFill>
                <a:latin typeface="Arial" charset="0"/>
                <a:cs typeface="Arial" charset="0"/>
              </a:defRPr>
            </a:lvl1pPr>
            <a:lvl2pPr marL="716108" indent="-275427" defTabSz="931860" eaLnBrk="0" hangingPunct="0">
              <a:defRPr i="1">
                <a:solidFill>
                  <a:schemeClr val="tx1"/>
                </a:solidFill>
                <a:latin typeface="Arial" charset="0"/>
                <a:cs typeface="Arial" charset="0"/>
              </a:defRPr>
            </a:lvl2pPr>
            <a:lvl3pPr marL="1101706" indent="-220341" defTabSz="931860" eaLnBrk="0" hangingPunct="0">
              <a:defRPr i="1">
                <a:solidFill>
                  <a:schemeClr val="tx1"/>
                </a:solidFill>
                <a:latin typeface="Arial" charset="0"/>
                <a:cs typeface="Arial" charset="0"/>
              </a:defRPr>
            </a:lvl3pPr>
            <a:lvl4pPr marL="1542388" indent="-220341" defTabSz="931860" eaLnBrk="0" hangingPunct="0">
              <a:defRPr i="1">
                <a:solidFill>
                  <a:schemeClr val="tx1"/>
                </a:solidFill>
                <a:latin typeface="Arial" charset="0"/>
                <a:cs typeface="Arial" charset="0"/>
              </a:defRPr>
            </a:lvl4pPr>
            <a:lvl5pPr marL="1983071" indent="-220341" defTabSz="931860" eaLnBrk="0" hangingPunct="0">
              <a:defRPr i="1">
                <a:solidFill>
                  <a:schemeClr val="tx1"/>
                </a:solidFill>
                <a:latin typeface="Arial" charset="0"/>
                <a:cs typeface="Arial" charset="0"/>
              </a:defRPr>
            </a:lvl5pPr>
            <a:lvl6pPr marL="2423753" indent="-220341" defTabSz="931860" eaLnBrk="0" fontAlgn="base" hangingPunct="0">
              <a:spcBef>
                <a:spcPct val="0"/>
              </a:spcBef>
              <a:spcAft>
                <a:spcPct val="0"/>
              </a:spcAft>
              <a:defRPr i="1">
                <a:solidFill>
                  <a:schemeClr val="tx1"/>
                </a:solidFill>
                <a:latin typeface="Arial" charset="0"/>
                <a:cs typeface="Arial" charset="0"/>
              </a:defRPr>
            </a:lvl6pPr>
            <a:lvl7pPr marL="2864435" indent="-220341" defTabSz="931860" eaLnBrk="0" fontAlgn="base" hangingPunct="0">
              <a:spcBef>
                <a:spcPct val="0"/>
              </a:spcBef>
              <a:spcAft>
                <a:spcPct val="0"/>
              </a:spcAft>
              <a:defRPr i="1">
                <a:solidFill>
                  <a:schemeClr val="tx1"/>
                </a:solidFill>
                <a:latin typeface="Arial" charset="0"/>
                <a:cs typeface="Arial" charset="0"/>
              </a:defRPr>
            </a:lvl7pPr>
            <a:lvl8pPr marL="3305117" indent="-220341" defTabSz="931860" eaLnBrk="0" fontAlgn="base" hangingPunct="0">
              <a:spcBef>
                <a:spcPct val="0"/>
              </a:spcBef>
              <a:spcAft>
                <a:spcPct val="0"/>
              </a:spcAft>
              <a:defRPr i="1">
                <a:solidFill>
                  <a:schemeClr val="tx1"/>
                </a:solidFill>
                <a:latin typeface="Arial" charset="0"/>
                <a:cs typeface="Arial" charset="0"/>
              </a:defRPr>
            </a:lvl8pPr>
            <a:lvl9pPr marL="3745800" indent="-220341" defTabSz="931860" eaLnBrk="0" fontAlgn="base" hangingPunct="0">
              <a:spcBef>
                <a:spcPct val="0"/>
              </a:spcBef>
              <a:spcAft>
                <a:spcPct val="0"/>
              </a:spcAft>
              <a:defRPr i="1">
                <a:solidFill>
                  <a:schemeClr val="tx1"/>
                </a:solidFill>
                <a:latin typeface="Arial" charset="0"/>
                <a:cs typeface="Arial" charset="0"/>
              </a:defRPr>
            </a:lvl9pPr>
          </a:lstStyle>
          <a:p>
            <a:pPr eaLnBrk="1" hangingPunct="1"/>
            <a:fld id="{C0CD0217-4E03-4B0E-BFC0-BE474FD3D742}" type="slidenum">
              <a:rPr lang="en-US" i="0" smtClean="0"/>
              <a:pPr eaLnBrk="1" hangingPunct="1"/>
              <a:t>12</a:t>
            </a:fld>
            <a:endParaRPr lang="en-US" i="0"/>
          </a:p>
        </p:txBody>
      </p:sp>
      <p:sp>
        <p:nvSpPr>
          <p:cNvPr id="93189" name="Rectangle 2"/>
          <p:cNvSpPr>
            <a:spLocks noGrp="1" noRot="1" noChangeAspect="1" noChangeArrowheads="1" noTextEdit="1"/>
          </p:cNvSpPr>
          <p:nvPr>
            <p:ph type="sldImg"/>
          </p:nvPr>
        </p:nvSpPr>
        <p:spPr>
          <a:ln/>
        </p:spPr>
      </p:sp>
      <p:sp>
        <p:nvSpPr>
          <p:cNvPr id="93190" name="Rectangle 3"/>
          <p:cNvSpPr>
            <a:spLocks noGrp="1" noChangeArrowheads="1"/>
          </p:cNvSpPr>
          <p:nvPr>
            <p:ph type="body" idx="1"/>
          </p:nvPr>
        </p:nvSpPr>
        <p:spPr>
          <a:noFill/>
        </p:spPr>
        <p:txBody>
          <a:bodyPr/>
          <a:lstStyle/>
          <a:p>
            <a:pPr eaLnBrk="1" hangingPunct="1"/>
            <a:endParaRPr 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Tahoma" charset="0"/>
              </a:defRPr>
            </a:lvl1pPr>
            <a:lvl2pPr marL="716108" indent="-275427">
              <a:defRPr kumimoji="1" sz="2300">
                <a:solidFill>
                  <a:schemeClr val="tx1"/>
                </a:solidFill>
                <a:latin typeface="Tahoma" charset="0"/>
              </a:defRPr>
            </a:lvl2pPr>
            <a:lvl3pPr marL="1101706" indent="-220341">
              <a:defRPr kumimoji="1" sz="2300">
                <a:solidFill>
                  <a:schemeClr val="tx1"/>
                </a:solidFill>
                <a:latin typeface="Tahoma" charset="0"/>
              </a:defRPr>
            </a:lvl3pPr>
            <a:lvl4pPr marL="1542388" indent="-220341">
              <a:defRPr kumimoji="1" sz="2300">
                <a:solidFill>
                  <a:schemeClr val="tx1"/>
                </a:solidFill>
                <a:latin typeface="Tahoma" charset="0"/>
              </a:defRPr>
            </a:lvl4pPr>
            <a:lvl5pPr marL="1983071" indent="-220341">
              <a:defRPr kumimoji="1" sz="2300">
                <a:solidFill>
                  <a:schemeClr val="tx1"/>
                </a:solidFill>
                <a:latin typeface="Tahoma" charset="0"/>
              </a:defRPr>
            </a:lvl5pPr>
            <a:lvl6pPr marL="2423753"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6pPr>
            <a:lvl7pPr marL="2864435"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7pPr>
            <a:lvl8pPr marL="3305117"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8pPr>
            <a:lvl9pPr marL="3745800"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9pPr>
          </a:lstStyle>
          <a:p>
            <a:fld id="{B1A5B5F6-6BC0-4D72-AF84-5AF4A61B7849}" type="slidenum">
              <a:rPr kumimoji="0" lang="en-US" sz="1200">
                <a:latin typeface="Times New Roman" pitchFamily="18" charset="0"/>
              </a:rPr>
              <a:pPr/>
              <a:t>13</a:t>
            </a:fld>
            <a:endParaRPr kumimoji="0" 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Tahoma" charset="0"/>
              </a:defRPr>
            </a:lvl1pPr>
            <a:lvl2pPr marL="716108" indent="-275427">
              <a:defRPr kumimoji="1" sz="2300">
                <a:solidFill>
                  <a:schemeClr val="tx1"/>
                </a:solidFill>
                <a:latin typeface="Tahoma" charset="0"/>
              </a:defRPr>
            </a:lvl2pPr>
            <a:lvl3pPr marL="1101706" indent="-220341">
              <a:defRPr kumimoji="1" sz="2300">
                <a:solidFill>
                  <a:schemeClr val="tx1"/>
                </a:solidFill>
                <a:latin typeface="Tahoma" charset="0"/>
              </a:defRPr>
            </a:lvl3pPr>
            <a:lvl4pPr marL="1542388" indent="-220341">
              <a:defRPr kumimoji="1" sz="2300">
                <a:solidFill>
                  <a:schemeClr val="tx1"/>
                </a:solidFill>
                <a:latin typeface="Tahoma" charset="0"/>
              </a:defRPr>
            </a:lvl4pPr>
            <a:lvl5pPr marL="1983071" indent="-220341">
              <a:defRPr kumimoji="1" sz="2300">
                <a:solidFill>
                  <a:schemeClr val="tx1"/>
                </a:solidFill>
                <a:latin typeface="Tahoma" charset="0"/>
              </a:defRPr>
            </a:lvl5pPr>
            <a:lvl6pPr marL="2423753"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6pPr>
            <a:lvl7pPr marL="2864435"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7pPr>
            <a:lvl8pPr marL="3305117"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8pPr>
            <a:lvl9pPr marL="3745800"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9pPr>
          </a:lstStyle>
          <a:p>
            <a:fld id="{B1A5B5F6-6BC0-4D72-AF84-5AF4A61B7849}" type="slidenum">
              <a:rPr kumimoji="0" lang="en-US" sz="1200">
                <a:latin typeface="Times New Roman" pitchFamily="18" charset="0"/>
              </a:rPr>
              <a:pPr/>
              <a:t>14</a:t>
            </a:fld>
            <a:endParaRPr kumimoji="0" 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15</a:t>
            </a:fld>
            <a:endParaRPr lang="en-US"/>
          </a:p>
        </p:txBody>
      </p:sp>
    </p:spTree>
    <p:extLst>
      <p:ext uri="{BB962C8B-B14F-4D97-AF65-F5344CB8AC3E}">
        <p14:creationId xmlns:p14="http://schemas.microsoft.com/office/powerpoint/2010/main" val="314082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great deal of literature has been done,</a:t>
            </a:r>
            <a:r>
              <a:rPr lang="en-US" baseline="0" dirty="0"/>
              <a:t> trying to define what a “good death” is. It will come as no surprise that there is a great deal of variation across ages, cultures, and geographic areas. </a:t>
            </a:r>
          </a:p>
          <a:p>
            <a:endParaRPr lang="en-US" baseline="0" dirty="0"/>
          </a:p>
          <a:p>
            <a:r>
              <a:rPr lang="en-US" baseline="0" dirty="0"/>
              <a:t>Karen </a:t>
            </a:r>
            <a:r>
              <a:rPr lang="en-US" baseline="0" dirty="0" err="1"/>
              <a:t>Steinhauser</a:t>
            </a:r>
            <a:r>
              <a:rPr lang="en-US" baseline="0" dirty="0"/>
              <a:t> has done a great deal of work looking at Americans and what a good death looks like. From this information we can draw some broad themes, many of which won’t be surprising: </a:t>
            </a:r>
          </a:p>
          <a:p>
            <a:pPr marL="232943" indent="-232943">
              <a:buAutoNum type="arabicParenR"/>
            </a:pPr>
            <a:r>
              <a:rPr lang="en-US" baseline="0" dirty="0"/>
              <a:t>Majority of people wish to die at home rather than in an institution, up to 80% of Americans when asked will say they’d rather die at home than in the hospital. </a:t>
            </a:r>
          </a:p>
          <a:p>
            <a:pPr marL="232943" indent="-232943">
              <a:buAutoNum type="arabicParenR"/>
            </a:pPr>
            <a:r>
              <a:rPr lang="en-US" baseline="0" dirty="0"/>
              <a:t>Comfort: No surprise here, people say they want to die comfortably without a high symptom burden. Free from pain, from anxiety. </a:t>
            </a:r>
          </a:p>
          <a:p>
            <a:pPr marL="232943" indent="-232943">
              <a:buAutoNum type="arabicParenR"/>
            </a:pPr>
            <a:r>
              <a:rPr lang="en-US" baseline="0" dirty="0"/>
              <a:t>Being mentally aware, aware and able to interact with your surroundings and loved ones</a:t>
            </a:r>
          </a:p>
          <a:p>
            <a:pPr marL="232943" indent="-232943">
              <a:buAutoNum type="arabicParenR"/>
            </a:pPr>
            <a:r>
              <a:rPr lang="en-US" baseline="0" dirty="0"/>
              <a:t>Not a burden: Many people closely link being independent with dignity, so being able to care for ones self and not be a burden to loved ones is important for the majority of </a:t>
            </a:r>
            <a:r>
              <a:rPr lang="en-US" baseline="0" dirty="0" err="1"/>
              <a:t>americans</a:t>
            </a:r>
            <a:endParaRPr lang="en-US" baseline="0" dirty="0"/>
          </a:p>
          <a:p>
            <a:pPr marL="232943" indent="-232943">
              <a:buAutoNum type="arabicParenR"/>
            </a:pPr>
            <a:r>
              <a:rPr lang="en-US" dirty="0"/>
              <a:t>Transcendence: This is a tricky concept</a:t>
            </a:r>
            <a:r>
              <a:rPr lang="en-US" baseline="0" dirty="0"/>
              <a:t> that </a:t>
            </a:r>
            <a:r>
              <a:rPr lang="en-US" baseline="0" dirty="0" err="1"/>
              <a:t>Steinhauser</a:t>
            </a:r>
            <a:r>
              <a:rPr lang="en-US" baseline="0" dirty="0"/>
              <a:t> uses, but this gets at the hope that many of us have, that when we die we do so in a state of </a:t>
            </a:r>
            <a:r>
              <a:rPr lang="en-US" baseline="0" dirty="0" err="1"/>
              <a:t>acceptence</a:t>
            </a:r>
            <a:r>
              <a:rPr lang="en-US" baseline="0" dirty="0"/>
              <a:t> and closure with our EOL, rather than in a state of existential distress.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16</a:t>
            </a:fld>
            <a:endParaRPr lang="en-US"/>
          </a:p>
        </p:txBody>
      </p:sp>
    </p:spTree>
    <p:extLst>
      <p:ext uri="{BB962C8B-B14F-4D97-AF65-F5344CB8AC3E}">
        <p14:creationId xmlns:p14="http://schemas.microsoft.com/office/powerpoint/2010/main" val="1545418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pitchFamily="34" charset="0"/>
                <a:ea typeface="ＭＳ Ｐゴシック" pitchFamily="34" charset="-128"/>
              </a:rPr>
              <a:t>NEED DATA SHOWING THAT GOALS OF CARE DISCUSSIONS REDUCE THIS DISCREPENCY. </a:t>
            </a:r>
          </a:p>
          <a:p>
            <a:pPr>
              <a:defRPr/>
            </a:pPr>
            <a:r>
              <a:rPr lang="en-US">
                <a:latin typeface="Arial" pitchFamily="34" charset="0"/>
                <a:ea typeface="ＭＳ Ｐゴシック" pitchFamily="34" charset="-128"/>
              </a:rPr>
              <a:t>So, there exists this discrepency between the desire for overall de-escalation of care at the EOL and the fact that many americans experience an increase in medical care at the EOL. Thoughtful goals of care and advanced planning discussions are an important way that this discrepency can be reduced. </a:t>
            </a:r>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defRPr/>
            </a:pPr>
            <a:fld id="{E728F4A1-A8B6-49F4-B9FD-9794B6714C94}" type="slidenum">
              <a:rPr lang="en-US" altLang="en-US" smtClean="0"/>
              <a:pPr>
                <a:spcBef>
                  <a:spcPct val="0"/>
                </a:spcBef>
                <a:defRPr/>
              </a:pPr>
              <a:t>17</a:t>
            </a:fld>
            <a:endParaRPr lang="en-US" altLang="en-US"/>
          </a:p>
        </p:txBody>
      </p:sp>
    </p:spTree>
    <p:extLst>
      <p:ext uri="{BB962C8B-B14F-4D97-AF65-F5344CB8AC3E}">
        <p14:creationId xmlns:p14="http://schemas.microsoft.com/office/powerpoint/2010/main" val="2030953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Care Hospitals remain the most likely place a person will</a:t>
            </a:r>
            <a:r>
              <a:rPr lang="en-US" baseline="0" dirty="0"/>
              <a:t> die. Despite the fact that most Americans aren’t dying suddenly, despite the fact that for the majority of Americans, death comes after a long and protracted phase characterized by increased medical care and medical spending, most </a:t>
            </a:r>
            <a:r>
              <a:rPr lang="en-US" baseline="0" dirty="0" err="1"/>
              <a:t>american’s</a:t>
            </a:r>
            <a:r>
              <a:rPr lang="en-US" baseline="0" dirty="0"/>
              <a:t> aren’t dying where they want to.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18</a:t>
            </a:fld>
            <a:endParaRPr lang="en-US"/>
          </a:p>
        </p:txBody>
      </p:sp>
    </p:spTree>
    <p:extLst>
      <p:ext uri="{BB962C8B-B14F-4D97-AF65-F5344CB8AC3E}">
        <p14:creationId xmlns:p14="http://schemas.microsoft.com/office/powerpoint/2010/main" val="2538101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Tahoma" charset="0"/>
              </a:defRPr>
            </a:lvl1pPr>
            <a:lvl2pPr marL="716108" indent="-275427">
              <a:defRPr kumimoji="1" sz="2300">
                <a:solidFill>
                  <a:schemeClr val="tx1"/>
                </a:solidFill>
                <a:latin typeface="Tahoma" charset="0"/>
              </a:defRPr>
            </a:lvl2pPr>
            <a:lvl3pPr marL="1101706" indent="-220341">
              <a:defRPr kumimoji="1" sz="2300">
                <a:solidFill>
                  <a:schemeClr val="tx1"/>
                </a:solidFill>
                <a:latin typeface="Tahoma" charset="0"/>
              </a:defRPr>
            </a:lvl3pPr>
            <a:lvl4pPr marL="1542388" indent="-220341">
              <a:defRPr kumimoji="1" sz="2300">
                <a:solidFill>
                  <a:schemeClr val="tx1"/>
                </a:solidFill>
                <a:latin typeface="Tahoma" charset="0"/>
              </a:defRPr>
            </a:lvl4pPr>
            <a:lvl5pPr marL="1983071" indent="-220341">
              <a:defRPr kumimoji="1" sz="2300">
                <a:solidFill>
                  <a:schemeClr val="tx1"/>
                </a:solidFill>
                <a:latin typeface="Tahoma" charset="0"/>
              </a:defRPr>
            </a:lvl5pPr>
            <a:lvl6pPr marL="2423753"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6pPr>
            <a:lvl7pPr marL="2864435"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7pPr>
            <a:lvl8pPr marL="3305117"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8pPr>
            <a:lvl9pPr marL="3745800"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9pPr>
          </a:lstStyle>
          <a:p>
            <a:fld id="{58129BD8-CA62-474D-BAB7-CF2D39E03267}" type="slidenum">
              <a:rPr kumimoji="0" lang="en-US" sz="1200">
                <a:latin typeface="Times New Roman" pitchFamily="18" charset="0"/>
              </a:rPr>
              <a:pPr/>
              <a:t>19</a:t>
            </a:fld>
            <a:endParaRPr kumimoji="0" lang="en-US" sz="1200">
              <a:latin typeface="Times New Roman" pitchFamily="18" charset="0"/>
            </a:endParaRPr>
          </a:p>
        </p:txBody>
      </p:sp>
      <p:sp>
        <p:nvSpPr>
          <p:cNvPr id="86019" name="Rectangle 1026"/>
          <p:cNvSpPr>
            <a:spLocks noGrp="1" noRot="1" noChangeAspect="1" noChangeArrowheads="1" noTextEdit="1"/>
          </p:cNvSpPr>
          <p:nvPr>
            <p:ph type="sldImg"/>
          </p:nvPr>
        </p:nvSpPr>
        <p:spPr>
          <a:ln/>
        </p:spPr>
      </p:sp>
      <p:sp>
        <p:nvSpPr>
          <p:cNvPr id="86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of my favorite quotes is from Gloria Steinem, an </a:t>
            </a:r>
            <a:r>
              <a:rPr lang="en-US" baseline="0" dirty="0" err="1"/>
              <a:t>american</a:t>
            </a:r>
            <a:r>
              <a:rPr lang="en-US" baseline="0" dirty="0"/>
              <a:t> author and activist. </a:t>
            </a:r>
            <a:endParaRPr lang="en-US" dirty="0"/>
          </a:p>
          <a:p>
            <a:endParaRPr lang="en-US" dirty="0"/>
          </a:p>
          <a:p>
            <a:r>
              <a:rPr lang="en-US" dirty="0"/>
              <a:t>I show you</a:t>
            </a:r>
            <a:r>
              <a:rPr lang="en-US" baseline="0" dirty="0"/>
              <a:t> this quote because this is how I hope you’ll walk away from this talk. Knowledge and education should, on some level, challenge us to action, to change the world around us for the better. I hope to present you with facts about how Americans live and die and show how, for many people, the medical system currently in place is failing us; that we are dying deaths we deplore in places we despise; and that much of the medical care that we receive in the final days of life is not only unwanted but of little or no benefit. I hope that the information I provide to you will </a:t>
            </a:r>
            <a:r>
              <a:rPr lang="en-US" baseline="0" dirty="0" err="1"/>
              <a:t>galvinize</a:t>
            </a:r>
            <a:r>
              <a:rPr lang="en-US" baseline="0" dirty="0"/>
              <a:t> you learn more and to advocate for patient education, autonomy, and increased communication about a very difficult topic, namely death.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a:t>
            </a:fld>
            <a:endParaRPr lang="en-US"/>
          </a:p>
        </p:txBody>
      </p:sp>
    </p:spTree>
    <p:extLst>
      <p:ext uri="{BB962C8B-B14F-4D97-AF65-F5344CB8AC3E}">
        <p14:creationId xmlns:p14="http://schemas.microsoft.com/office/powerpoint/2010/main" val="4055099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300">
                <a:solidFill>
                  <a:schemeClr val="tx1"/>
                </a:solidFill>
                <a:latin typeface="Tahoma" charset="0"/>
              </a:defRPr>
            </a:lvl1pPr>
            <a:lvl2pPr marL="716108" indent="-275427">
              <a:defRPr kumimoji="1" sz="2300">
                <a:solidFill>
                  <a:schemeClr val="tx1"/>
                </a:solidFill>
                <a:latin typeface="Tahoma" charset="0"/>
              </a:defRPr>
            </a:lvl2pPr>
            <a:lvl3pPr marL="1101706" indent="-220341">
              <a:defRPr kumimoji="1" sz="2300">
                <a:solidFill>
                  <a:schemeClr val="tx1"/>
                </a:solidFill>
                <a:latin typeface="Tahoma" charset="0"/>
              </a:defRPr>
            </a:lvl3pPr>
            <a:lvl4pPr marL="1542388" indent="-220341">
              <a:defRPr kumimoji="1" sz="2300">
                <a:solidFill>
                  <a:schemeClr val="tx1"/>
                </a:solidFill>
                <a:latin typeface="Tahoma" charset="0"/>
              </a:defRPr>
            </a:lvl4pPr>
            <a:lvl5pPr marL="1983071" indent="-220341">
              <a:defRPr kumimoji="1" sz="2300">
                <a:solidFill>
                  <a:schemeClr val="tx1"/>
                </a:solidFill>
                <a:latin typeface="Tahoma" charset="0"/>
              </a:defRPr>
            </a:lvl5pPr>
            <a:lvl6pPr marL="2423753"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6pPr>
            <a:lvl7pPr marL="2864435"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7pPr>
            <a:lvl8pPr marL="3305117"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8pPr>
            <a:lvl9pPr marL="3745800" indent="-220341" algn="ctr" eaLnBrk="0" fontAlgn="base" hangingPunct="0">
              <a:lnSpc>
                <a:spcPct val="90000"/>
              </a:lnSpc>
              <a:spcBef>
                <a:spcPct val="20000"/>
              </a:spcBef>
              <a:spcAft>
                <a:spcPct val="0"/>
              </a:spcAft>
              <a:buClr>
                <a:srgbClr val="000099"/>
              </a:buClr>
              <a:buChar char="•"/>
              <a:defRPr kumimoji="1" sz="2300">
                <a:solidFill>
                  <a:schemeClr val="tx1"/>
                </a:solidFill>
                <a:latin typeface="Tahoma" charset="0"/>
              </a:defRPr>
            </a:lvl9pPr>
          </a:lstStyle>
          <a:p>
            <a:fld id="{EEE21BA3-F6C5-44DB-B29B-BD3EED705372}" type="slidenum">
              <a:rPr kumimoji="0" lang="en-US" sz="1200">
                <a:latin typeface="Times New Roman" pitchFamily="18" charset="0"/>
              </a:rPr>
              <a:pPr/>
              <a:t>20</a:t>
            </a:fld>
            <a:endParaRPr kumimoji="0" lang="en-US" sz="12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told you I</a:t>
            </a:r>
            <a:r>
              <a:rPr lang="en-US" baseline="0" dirty="0"/>
              <a:t> wasn’t going to talk much about specific studies, but this is one exception because it’s important when we think about palliative medicine and how we care for people with advanced disease. This was a study that came out in 2010, and was impressive for several reasons.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21</a:t>
            </a:fld>
            <a:endParaRPr lang="en-US"/>
          </a:p>
        </p:txBody>
      </p:sp>
    </p:spTree>
    <p:extLst>
      <p:ext uri="{BB962C8B-B14F-4D97-AF65-F5344CB8AC3E}">
        <p14:creationId xmlns:p14="http://schemas.microsoft.com/office/powerpoint/2010/main" val="2853829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22</a:t>
            </a:fld>
            <a:endParaRPr lang="en-US"/>
          </a:p>
        </p:txBody>
      </p:sp>
    </p:spTree>
    <p:extLst>
      <p:ext uri="{BB962C8B-B14F-4D97-AF65-F5344CB8AC3E}">
        <p14:creationId xmlns:p14="http://schemas.microsoft.com/office/powerpoint/2010/main" val="86743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SAY THAT AGAIN. Palliative care meant that people with</a:t>
            </a:r>
            <a:r>
              <a:rPr lang="en-US" baseline="0" dirty="0"/>
              <a:t> one of the worst cancers possible lived better, lived longer, and all with LESS MEDICAL CARE. Remember when I told you that more medical care isn’t always better? This is it! This highlights a dark fact about medical care: for some people, especially those with advanced disease, aggressive medical care can shorten your life rather than lengthen it. This is what we sometimes have a hard time grasping.</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23</a:t>
            </a:fld>
            <a:endParaRPr lang="en-US"/>
          </a:p>
        </p:txBody>
      </p:sp>
    </p:spTree>
    <p:extLst>
      <p:ext uri="{BB962C8B-B14F-4D97-AF65-F5344CB8AC3E}">
        <p14:creationId xmlns:p14="http://schemas.microsoft.com/office/powerpoint/2010/main" val="1874367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done in 2009 looked at the cost</a:t>
            </a:r>
            <a:r>
              <a:rPr lang="en-US" baseline="0" dirty="0"/>
              <a:t> of heath care in the last week of life among cancer patients. They surveyed family members about the perceived quality of death, asking a wide variety of questions such as “did your loved one seem in pain in the final days of their life” or “was your loved-one’s death peaceful” etc. </a:t>
            </a:r>
          </a:p>
          <a:p>
            <a:endParaRPr lang="en-US" baseline="0" dirty="0"/>
          </a:p>
          <a:p>
            <a:r>
              <a:rPr lang="en-US" baseline="0" dirty="0"/>
              <a:t>What they found was fairly remarkable, that increased cost of care was associated with the perception of LOWER quality of death. Now, this needs to be taken with a grain of salt, in that we can’t ask the patients what their perception was; but the point is that spending more money at the EOL is not necessarily </a:t>
            </a:r>
            <a:r>
              <a:rPr lang="en-US" baseline="0" dirty="0" err="1"/>
              <a:t>a/w</a:t>
            </a:r>
            <a:r>
              <a:rPr lang="en-US" baseline="0" dirty="0"/>
              <a:t> a better or more peaceful dying experience, and quite the opposite may be associated with more distress and more suffering.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24</a:t>
            </a:fld>
            <a:endParaRPr lang="en-US"/>
          </a:p>
        </p:txBody>
      </p:sp>
    </p:spTree>
    <p:extLst>
      <p:ext uri="{BB962C8B-B14F-4D97-AF65-F5344CB8AC3E}">
        <p14:creationId xmlns:p14="http://schemas.microsoft.com/office/powerpoint/2010/main" val="1064714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26</a:t>
            </a:fld>
            <a:endParaRPr lang="en-US"/>
          </a:p>
        </p:txBody>
      </p:sp>
    </p:spTree>
    <p:extLst>
      <p:ext uri="{BB962C8B-B14F-4D97-AF65-F5344CB8AC3E}">
        <p14:creationId xmlns:p14="http://schemas.microsoft.com/office/powerpoint/2010/main" val="1953332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pitchFamily="34" charset="0"/>
                <a:ea typeface="ＭＳ Ｐゴシック" pitchFamily="34" charset="-128"/>
              </a:rPr>
              <a:t>NEED DATA SHOWING THAT GOALS OF CARE DISCUSSIONS REDUCE THIS DISCREPENCY. </a:t>
            </a:r>
          </a:p>
          <a:p>
            <a:pPr>
              <a:defRPr/>
            </a:pPr>
            <a:r>
              <a:rPr lang="en-US">
                <a:latin typeface="Arial" pitchFamily="34" charset="0"/>
                <a:ea typeface="ＭＳ Ｐゴシック" pitchFamily="34" charset="-128"/>
              </a:rPr>
              <a:t>So, there exists this discrepency between the desire for overall de-escalation of care at the EOL and the fact that many americans experience an increase in medical care at the EOL. Thoughtful goals of care and advanced planning discussions are an important way that this discrepency can be reduced. </a:t>
            </a:r>
          </a:p>
        </p:txBody>
      </p:sp>
      <p:sp>
        <p:nvSpPr>
          <p:cNvPr id="3994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b="1" baseline="-25000">
                <a:solidFill>
                  <a:schemeClr val="tx1"/>
                </a:solidFill>
                <a:latin typeface="Arial" pitchFamily="34" charset="0"/>
                <a:ea typeface="ＭＳ Ｐゴシック" pitchFamily="34" charset="-128"/>
              </a:defRPr>
            </a:lvl1pPr>
            <a:lvl2pPr marL="742950" indent="-285750" eaLnBrk="0" hangingPunct="0">
              <a:defRPr sz="1600" b="1" baseline="-25000">
                <a:solidFill>
                  <a:schemeClr val="tx1"/>
                </a:solidFill>
                <a:latin typeface="Arial" pitchFamily="34" charset="0"/>
                <a:ea typeface="ＭＳ Ｐゴシック" pitchFamily="34" charset="-128"/>
              </a:defRPr>
            </a:lvl2pPr>
            <a:lvl3pPr marL="1143000" indent="-228600" eaLnBrk="0" hangingPunct="0">
              <a:defRPr sz="1600" b="1" baseline="-25000">
                <a:solidFill>
                  <a:schemeClr val="tx1"/>
                </a:solidFill>
                <a:latin typeface="Arial" pitchFamily="34" charset="0"/>
                <a:ea typeface="ＭＳ Ｐゴシック" pitchFamily="34" charset="-128"/>
              </a:defRPr>
            </a:lvl3pPr>
            <a:lvl4pPr marL="1600200" indent="-228600" eaLnBrk="0" hangingPunct="0">
              <a:defRPr sz="1600" b="1" baseline="-25000">
                <a:solidFill>
                  <a:schemeClr val="tx1"/>
                </a:solidFill>
                <a:latin typeface="Arial" pitchFamily="34" charset="0"/>
                <a:ea typeface="ＭＳ Ｐゴシック" pitchFamily="34" charset="-128"/>
              </a:defRPr>
            </a:lvl4pPr>
            <a:lvl5pPr marL="2057400" indent="-228600" eaLnBrk="0" hangingPunct="0">
              <a:defRPr sz="1600" b="1" baseline="-25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9pPr>
          </a:lstStyle>
          <a:p>
            <a:pPr eaLnBrk="1" hangingPunct="1">
              <a:defRPr/>
            </a:pPr>
            <a:fld id="{6204EA85-7AC9-42FC-9CC2-2DFA8805FAF2}" type="slidenum">
              <a:rPr lang="en-US" sz="1200" b="0" baseline="0" smtClean="0"/>
              <a:pPr eaLnBrk="1" hangingPunct="1">
                <a:defRPr/>
              </a:pPr>
              <a:t>27</a:t>
            </a:fld>
            <a:endParaRPr lang="en-US" sz="1200" b="0" baseline="0"/>
          </a:p>
        </p:txBody>
      </p:sp>
    </p:spTree>
    <p:extLst>
      <p:ext uri="{BB962C8B-B14F-4D97-AF65-F5344CB8AC3E}">
        <p14:creationId xmlns:p14="http://schemas.microsoft.com/office/powerpoint/2010/main" val="3741748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28</a:t>
            </a:fld>
            <a:endParaRPr lang="en-US"/>
          </a:p>
        </p:txBody>
      </p:sp>
    </p:spTree>
    <p:extLst>
      <p:ext uri="{BB962C8B-B14F-4D97-AF65-F5344CB8AC3E}">
        <p14:creationId xmlns:p14="http://schemas.microsoft.com/office/powerpoint/2010/main" val="914085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29</a:t>
            </a:fld>
            <a:endParaRPr lang="en-US"/>
          </a:p>
        </p:txBody>
      </p:sp>
    </p:spTree>
    <p:extLst>
      <p:ext uri="{BB962C8B-B14F-4D97-AF65-F5344CB8AC3E}">
        <p14:creationId xmlns:p14="http://schemas.microsoft.com/office/powerpoint/2010/main" val="3562516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30</a:t>
            </a:fld>
            <a:endParaRPr lang="en-US"/>
          </a:p>
        </p:txBody>
      </p:sp>
    </p:spTree>
    <p:extLst>
      <p:ext uri="{BB962C8B-B14F-4D97-AF65-F5344CB8AC3E}">
        <p14:creationId xmlns:p14="http://schemas.microsoft.com/office/powerpoint/2010/main" val="2403140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 has</a:t>
            </a:r>
            <a:r>
              <a:rPr lang="en-US" baseline="0" dirty="0"/>
              <a:t> been a driver of medical innovation and has, for the most part, reaped the </a:t>
            </a:r>
            <a:r>
              <a:rPr lang="en-US" baseline="0" dirty="0" err="1"/>
              <a:t>beneifts</a:t>
            </a:r>
            <a:r>
              <a:rPr lang="en-US" baseline="0" dirty="0"/>
              <a:t> of modern medical advances. You may have heard that we lag behind many industrialized nations in terms of longevity and overall health, but I’m not here to talk about that. In general,  people are living longer and living better. To illustrate this point, I show you a picture. </a:t>
            </a:r>
          </a:p>
          <a:p>
            <a:endParaRPr lang="en-US" baseline="0" dirty="0"/>
          </a:p>
          <a:p>
            <a:r>
              <a:rPr lang="en-US" baseline="0" dirty="0"/>
              <a:t>This picture was taken two years ago at my grandfather’s 90</a:t>
            </a:r>
            <a:r>
              <a:rPr lang="en-US" baseline="30000" dirty="0"/>
              <a:t>th</a:t>
            </a:r>
            <a:r>
              <a:rPr lang="en-US" baseline="0" dirty="0"/>
              <a:t> birthday party. Like me, my father and grandfather are physicians. The infant is my daughter. Like me, they have all benefited from modern medicine. </a:t>
            </a:r>
          </a:p>
          <a:p>
            <a:endParaRPr lang="en-US" baseline="0" dirty="0"/>
          </a:p>
          <a:p>
            <a:r>
              <a:rPr lang="en-US" baseline="0" dirty="0"/>
              <a:t>When I was born, I was breech which means that rather than coming out head first, I tried to come out feet first. This is a dangerous complication of delivery, and prior to the invention of the C/S, was a leading cause of death around the time of delivery. My mother was rushed for emergency C/S, and we both survived the episode without any lasting ill effects. Without that intervention, we both had a high risk of death. </a:t>
            </a:r>
          </a:p>
          <a:p>
            <a:endParaRPr lang="en-US" baseline="0" dirty="0"/>
          </a:p>
          <a:p>
            <a:r>
              <a:rPr lang="en-US" baseline="0" dirty="0"/>
              <a:t>My father, a pediatrician, was diagnosed with colon cancer at the age of 61, when it was caught on a routine colonoscopy. It was caught early, and he underwent surgical resection. He is four years out now, and cancer free. He continues to work, teach, and otherwise be active. Even a few decades ago, it is unlikely his cancer would have been caught at such an early stage, when his risk of death would have been much greater. </a:t>
            </a:r>
          </a:p>
          <a:p>
            <a:endParaRPr lang="en-US" baseline="0" dirty="0"/>
          </a:p>
          <a:p>
            <a:r>
              <a:rPr lang="en-US" baseline="0" dirty="0"/>
              <a:t>My grandfather, a WWII vet and father of six, worked as a general </a:t>
            </a:r>
            <a:r>
              <a:rPr lang="en-US" baseline="0" dirty="0" err="1"/>
              <a:t>pracitioner</a:t>
            </a:r>
            <a:r>
              <a:rPr lang="en-US" baseline="0" dirty="0"/>
              <a:t> in upstate NY for over 50 years before finally retiring at the age of 82. At 93 years old, he has diabetes, kidney damage, dementia, and coronary artery disease. With the help of modern medicine, including medication and in implanted pacemaker, he remains independent, living in the house where my father was raised, and able to enjoy his children, grandchildren, and great-grandchildren. </a:t>
            </a:r>
          </a:p>
          <a:p>
            <a:endParaRPr lang="en-US" baseline="0" dirty="0"/>
          </a:p>
          <a:p>
            <a:r>
              <a:rPr lang="en-US" baseline="0" dirty="0"/>
              <a:t>Finally, my daughter. One month after this picture was taken, she was diagnosed with a serious pneumonia that required a brief hospitalization, IV antibiotics and oxygen support. While she recovered quickly, without those interventions she could very well have had serious complications or even have died before the age of 1. </a:t>
            </a:r>
          </a:p>
          <a:p>
            <a:endParaRPr lang="en-US" baseline="0" dirty="0"/>
          </a:p>
          <a:p>
            <a:r>
              <a:rPr lang="en-US" baseline="0" dirty="0"/>
              <a:t>I show you this picture and say these things to remind you of the amazing, miraculous and priceless advances that modern, western medicine has made. I’ll wager that everyone in this room has either themselves or have had a loved one who has directly benefited from aggressive medical intervention. I’ll spend a lot of time talking about some problems with healthcare in the United States, but please don’t loose site of the fact that medicine saves lives in a very real sense, and allows people to live happy, healthy and productive lives in a way that a few generations ago would have been unimaginable.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3</a:t>
            </a:fld>
            <a:endParaRPr lang="en-US"/>
          </a:p>
        </p:txBody>
      </p:sp>
    </p:spTree>
    <p:extLst>
      <p:ext uri="{BB962C8B-B14F-4D97-AF65-F5344CB8AC3E}">
        <p14:creationId xmlns:p14="http://schemas.microsoft.com/office/powerpoint/2010/main" val="490472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39</a:t>
            </a:fld>
            <a:endParaRPr lang="en-US"/>
          </a:p>
        </p:txBody>
      </p:sp>
    </p:spTree>
    <p:extLst>
      <p:ext uri="{BB962C8B-B14F-4D97-AF65-F5344CB8AC3E}">
        <p14:creationId xmlns:p14="http://schemas.microsoft.com/office/powerpoint/2010/main" val="51014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40</a:t>
            </a:fld>
            <a:endParaRPr lang="en-US"/>
          </a:p>
        </p:txBody>
      </p:sp>
    </p:spTree>
    <p:extLst>
      <p:ext uri="{BB962C8B-B14F-4D97-AF65-F5344CB8AC3E}">
        <p14:creationId xmlns:p14="http://schemas.microsoft.com/office/powerpoint/2010/main" val="3246253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 us to</a:t>
            </a:r>
            <a:r>
              <a:rPr lang="en-US" baseline="0" dirty="0"/>
              <a:t> the role of palliative care in </a:t>
            </a:r>
            <a:r>
              <a:rPr lang="en-US" baseline="0" dirty="0" err="1"/>
              <a:t>american</a:t>
            </a:r>
            <a:r>
              <a:rPr lang="en-US" baseline="0" dirty="0"/>
              <a:t> medicine, which I’ll be talking about first to contrast with HOSPICE care. What is palliative care? Broadly speaking, palliative care is any care that seeks to alleviate the symptoms of a disease rather than cure the disease itself. We do this all the time. If you have a sore throat and you doctor tells you to take </a:t>
            </a:r>
            <a:r>
              <a:rPr lang="en-US" baseline="0" dirty="0" err="1"/>
              <a:t>tylenol</a:t>
            </a:r>
            <a:r>
              <a:rPr lang="en-US" baseline="0" dirty="0"/>
              <a:t>, they’re practicing </a:t>
            </a:r>
            <a:r>
              <a:rPr lang="en-US" i="1" baseline="0" dirty="0"/>
              <a:t>palliative care</a:t>
            </a:r>
            <a:r>
              <a:rPr lang="en-US" i="0" baseline="0" dirty="0"/>
              <a:t>; the </a:t>
            </a:r>
            <a:r>
              <a:rPr lang="en-US" i="0" baseline="0" dirty="0" err="1"/>
              <a:t>tylenol</a:t>
            </a:r>
            <a:r>
              <a:rPr lang="en-US" i="0" baseline="0" dirty="0"/>
              <a:t> won’t help your throat heal faster, but it WILL make it hurt less. </a:t>
            </a:r>
          </a:p>
          <a:p>
            <a:endParaRPr lang="en-US" i="0" baseline="0" dirty="0"/>
          </a:p>
          <a:p>
            <a:r>
              <a:rPr lang="en-US" i="0" baseline="0" dirty="0"/>
              <a:t>More specifically, when we use the term palliative care as it relates to the American medical system, we’re referring to a philosophy of care that focuses on the effective management of the symptoms a disease causes rather that the disease itself. The field of palliative medicine, as a core </a:t>
            </a:r>
            <a:r>
              <a:rPr lang="en-US" i="0" baseline="0" dirty="0" err="1"/>
              <a:t>tenent</a:t>
            </a:r>
            <a:r>
              <a:rPr lang="en-US" i="0" baseline="0" dirty="0"/>
              <a:t>, also recognizes that a chronic or life-threatening illness had psychosocial, cultural, and spiritual components rather than just physical. </a:t>
            </a:r>
          </a:p>
        </p:txBody>
      </p:sp>
      <p:sp>
        <p:nvSpPr>
          <p:cNvPr id="4" name="Slide Number Placeholder 3"/>
          <p:cNvSpPr>
            <a:spLocks noGrp="1"/>
          </p:cNvSpPr>
          <p:nvPr>
            <p:ph type="sldNum" sz="quarter" idx="10"/>
          </p:nvPr>
        </p:nvSpPr>
        <p:spPr/>
        <p:txBody>
          <a:bodyPr/>
          <a:lstStyle/>
          <a:p>
            <a:fld id="{74C2ADE0-2EE2-4165-8068-9939F9595BD0}" type="slidenum">
              <a:rPr lang="en-US" smtClean="0"/>
              <a:pPr/>
              <a:t>41</a:t>
            </a:fld>
            <a:endParaRPr lang="en-US"/>
          </a:p>
        </p:txBody>
      </p:sp>
    </p:spTree>
    <p:extLst>
      <p:ext uri="{BB962C8B-B14F-4D97-AF65-F5344CB8AC3E}">
        <p14:creationId xmlns:p14="http://schemas.microsoft.com/office/powerpoint/2010/main" val="1213748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As we said before,</a:t>
            </a:r>
            <a:r>
              <a:rPr lang="en-US" baseline="0" dirty="0"/>
              <a:t> the modern medical system is such it is allowing us to live longer with incurable disease. Many major medical disease can’t be cured, they can only be managed; Congestive heart failure, emphysema, dementia. We’re living with disease longer, and palliative care can help people live better with advanced disease. </a:t>
            </a:r>
          </a:p>
          <a:p>
            <a:endParaRPr lang="en-US" baseline="0" dirty="0"/>
          </a:p>
          <a:p>
            <a:r>
              <a:rPr lang="en-US" baseline="0" dirty="0"/>
              <a:t>What does that mean? For a lot of our patients who are chronically ill, the risk of continued aggressive medical care may </a:t>
            </a:r>
            <a:r>
              <a:rPr lang="en-US" baseline="0" dirty="0" err="1"/>
              <a:t>outweight</a:t>
            </a:r>
            <a:r>
              <a:rPr lang="en-US" baseline="0" dirty="0"/>
              <a:t> the benefits; as I’ll talk about soon, we have data showing that more aggressive medical care, rather than lengthening your life, can shorten it AND decrease the quality.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42</a:t>
            </a:fld>
            <a:endParaRPr lang="en-US"/>
          </a:p>
        </p:txBody>
      </p:sp>
    </p:spTree>
    <p:extLst>
      <p:ext uri="{BB962C8B-B14F-4D97-AF65-F5344CB8AC3E}">
        <p14:creationId xmlns:p14="http://schemas.microsoft.com/office/powerpoint/2010/main" val="2465267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As we said before,</a:t>
            </a:r>
            <a:r>
              <a:rPr lang="en-US" baseline="0" dirty="0"/>
              <a:t> the modern medical system is such it is allowing us to live longer with incurable disease. Many major medical disease can’t be cured, they can only be managed; Congestive heart failure, emphysema, dementia. We’re living with disease longer, and palliative care can help people live better with advanced disease. </a:t>
            </a:r>
          </a:p>
          <a:p>
            <a:endParaRPr lang="en-US" baseline="0" dirty="0"/>
          </a:p>
          <a:p>
            <a:r>
              <a:rPr lang="en-US" baseline="0" dirty="0"/>
              <a:t>What does that mean? For a lot of our patients who are chronically ill, the risk of continued aggressive medical care may </a:t>
            </a:r>
            <a:r>
              <a:rPr lang="en-US" baseline="0" dirty="0" err="1"/>
              <a:t>outweight</a:t>
            </a:r>
            <a:r>
              <a:rPr lang="en-US" baseline="0" dirty="0"/>
              <a:t> the benefits; as I’ll talk about soon, we have data showing that more aggressive medical care, rather than lengthening your life, can shorten it AND decrease the quality.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43</a:t>
            </a:fld>
            <a:endParaRPr lang="en-US"/>
          </a:p>
        </p:txBody>
      </p:sp>
    </p:spTree>
    <p:extLst>
      <p:ext uri="{BB962C8B-B14F-4D97-AF65-F5344CB8AC3E}">
        <p14:creationId xmlns:p14="http://schemas.microsoft.com/office/powerpoint/2010/main" val="2465267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traditional</a:t>
            </a:r>
            <a:r>
              <a:rPr lang="en-US" baseline="0" dirty="0"/>
              <a:t> model of care, where the focus is curative </a:t>
            </a:r>
            <a:r>
              <a:rPr lang="en-US" baseline="0" dirty="0" err="1"/>
              <a:t>curative</a:t>
            </a:r>
            <a:r>
              <a:rPr lang="en-US" baseline="0" dirty="0"/>
              <a:t> </a:t>
            </a:r>
            <a:r>
              <a:rPr lang="en-US" baseline="0" dirty="0" err="1"/>
              <a:t>curative</a:t>
            </a:r>
            <a:r>
              <a:rPr lang="en-US" baseline="0" dirty="0"/>
              <a:t> until a disease enters the terminal phase at which hospice is brought on board (which we’ll talk about soon).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44</a:t>
            </a:fld>
            <a:endParaRPr lang="en-US"/>
          </a:p>
        </p:txBody>
      </p:sp>
    </p:spTree>
    <p:extLst>
      <p:ext uri="{BB962C8B-B14F-4D97-AF65-F5344CB8AC3E}">
        <p14:creationId xmlns:p14="http://schemas.microsoft.com/office/powerpoint/2010/main" val="1229704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a:t>
            </a:r>
            <a:r>
              <a:rPr lang="en-US" baseline="0" dirty="0"/>
              <a:t> more advance model, which is a lot busier, but I want to point out that from the beginning of a chronic disease, </a:t>
            </a:r>
            <a:r>
              <a:rPr lang="en-US" baseline="0" dirty="0" err="1"/>
              <a:t>pallative</a:t>
            </a:r>
            <a:r>
              <a:rPr lang="en-US" baseline="0" dirty="0"/>
              <a:t> care with a focus on symptom management should be incorporated into a plan of care. As the disease becomes more advanced, the palliative care team can start discussions about goals of care, and help the patient make informed decisions about what care will help them reach their goals and what won’t; is that 10</a:t>
            </a:r>
            <a:r>
              <a:rPr lang="en-US" baseline="30000" dirty="0"/>
              <a:t>th</a:t>
            </a:r>
            <a:r>
              <a:rPr lang="en-US" baseline="0" dirty="0"/>
              <a:t> round of chemotherapy something a patient wants? Is the 15</a:t>
            </a:r>
            <a:r>
              <a:rPr lang="en-US" baseline="30000" dirty="0"/>
              <a:t>th</a:t>
            </a:r>
            <a:r>
              <a:rPr lang="en-US" baseline="0" dirty="0"/>
              <a:t> heart surgery really appropriate?</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45</a:t>
            </a:fld>
            <a:endParaRPr lang="en-US"/>
          </a:p>
        </p:txBody>
      </p:sp>
    </p:spTree>
    <p:extLst>
      <p:ext uri="{BB962C8B-B14F-4D97-AF65-F5344CB8AC3E}">
        <p14:creationId xmlns:p14="http://schemas.microsoft.com/office/powerpoint/2010/main" val="2128397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off, what do you mean by “work?” Maybe you mean, does</a:t>
            </a:r>
            <a:r>
              <a:rPr lang="en-US" baseline="0" dirty="0"/>
              <a:t> palliative care does what we think it does, does it reduce the suffering associated with chronic disease? Or, you know, I spent a lot of time talking about the perceived quality of care </a:t>
            </a:r>
            <a:r>
              <a:rPr lang="en-US" baseline="0" dirty="0" err="1"/>
              <a:t>delieved</a:t>
            </a:r>
            <a:r>
              <a:rPr lang="en-US" baseline="0" dirty="0"/>
              <a:t>, so does palliative care improve patient or family satisfaction with the care they receive? Or maybe you’re thinking to yourself “it sounds nice, but in this day and age of sky-rocketing health care costs, does palliative care add to or take away from the price tag of the American Medical System?”</a:t>
            </a:r>
          </a:p>
          <a:p>
            <a:endParaRPr lang="en-US" baseline="0" dirty="0"/>
          </a:p>
          <a:p>
            <a:r>
              <a:rPr lang="en-US" baseline="0" dirty="0"/>
              <a:t>The answer is yes to all three, which I’ll explain. For the sake of time, I’m going to be avoiding going into details on the clinical studies that have proven these points; if anyone is interested, I’m happy to talk afterwards about the specific studies involved.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46</a:t>
            </a:fld>
            <a:endParaRPr lang="en-US"/>
          </a:p>
        </p:txBody>
      </p:sp>
    </p:spTree>
    <p:extLst>
      <p:ext uri="{BB962C8B-B14F-4D97-AF65-F5344CB8AC3E}">
        <p14:creationId xmlns:p14="http://schemas.microsoft.com/office/powerpoint/2010/main" val="3233501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47</a:t>
            </a:fld>
            <a:endParaRPr lang="en-US"/>
          </a:p>
        </p:txBody>
      </p:sp>
    </p:spTree>
    <p:extLst>
      <p:ext uri="{BB962C8B-B14F-4D97-AF65-F5344CB8AC3E}">
        <p14:creationId xmlns:p14="http://schemas.microsoft.com/office/powerpoint/2010/main" val="3423974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600" b="1" baseline="-25000">
                <a:solidFill>
                  <a:schemeClr val="tx1"/>
                </a:solidFill>
                <a:latin typeface="Arial" pitchFamily="34" charset="0"/>
                <a:ea typeface="ＭＳ Ｐゴシック" pitchFamily="34" charset="-128"/>
              </a:defRPr>
            </a:lvl1pPr>
            <a:lvl2pPr marL="742950" indent="-285750" eaLnBrk="0" hangingPunct="0">
              <a:defRPr sz="1600" b="1" baseline="-25000">
                <a:solidFill>
                  <a:schemeClr val="tx1"/>
                </a:solidFill>
                <a:latin typeface="Arial" pitchFamily="34" charset="0"/>
                <a:ea typeface="ＭＳ Ｐゴシック" pitchFamily="34" charset="-128"/>
              </a:defRPr>
            </a:lvl2pPr>
            <a:lvl3pPr marL="1143000" indent="-228600" eaLnBrk="0" hangingPunct="0">
              <a:defRPr sz="1600" b="1" baseline="-25000">
                <a:solidFill>
                  <a:schemeClr val="tx1"/>
                </a:solidFill>
                <a:latin typeface="Arial" pitchFamily="34" charset="0"/>
                <a:ea typeface="ＭＳ Ｐゴシック" pitchFamily="34" charset="-128"/>
              </a:defRPr>
            </a:lvl3pPr>
            <a:lvl4pPr marL="1600200" indent="-228600" eaLnBrk="0" hangingPunct="0">
              <a:defRPr sz="1600" b="1" baseline="-25000">
                <a:solidFill>
                  <a:schemeClr val="tx1"/>
                </a:solidFill>
                <a:latin typeface="Arial" pitchFamily="34" charset="0"/>
                <a:ea typeface="ＭＳ Ｐゴシック" pitchFamily="34" charset="-128"/>
              </a:defRPr>
            </a:lvl4pPr>
            <a:lvl5pPr marL="2057400" indent="-228600" eaLnBrk="0" hangingPunct="0">
              <a:defRPr sz="1600" b="1" baseline="-25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9pPr>
          </a:lstStyle>
          <a:p>
            <a:pPr eaLnBrk="1" hangingPunct="1">
              <a:defRPr/>
            </a:pPr>
            <a:fld id="{B03D4F1D-D51B-4F18-BE9A-78A3B3CEBD9B}" type="slidenum">
              <a:rPr lang="en-US" sz="1200" b="0" baseline="0" smtClean="0"/>
              <a:pPr eaLnBrk="1" hangingPunct="1">
                <a:defRPr/>
              </a:pPr>
              <a:t>48</a:t>
            </a:fld>
            <a:endParaRPr lang="en-US" sz="1200" b="0" baseline="0"/>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US"/>
              <a:t>Sx: Pain, muscle spams; in those patients with FTD, hallucinations, behaviors, etc</a:t>
            </a:r>
          </a:p>
          <a:p>
            <a:pPr eaLnBrk="1" hangingPunct="1">
              <a:defRPr/>
            </a:pPr>
            <a:r>
              <a:rPr lang="en-US"/>
              <a:t>The need for psychosocial support </a:t>
            </a:r>
          </a:p>
        </p:txBody>
      </p:sp>
      <p:sp>
        <p:nvSpPr>
          <p:cNvPr id="4813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b="1" baseline="-25000">
                <a:solidFill>
                  <a:schemeClr val="tx1"/>
                </a:solidFill>
                <a:latin typeface="Arial" charset="0"/>
                <a:ea typeface="ＭＳ Ｐゴシック" pitchFamily="34" charset="-128"/>
              </a:defRPr>
            </a:lvl1pPr>
            <a:lvl2pPr marL="742950" indent="-285750" eaLnBrk="0" hangingPunct="0">
              <a:defRPr sz="1600" b="1" baseline="-25000">
                <a:solidFill>
                  <a:schemeClr val="tx1"/>
                </a:solidFill>
                <a:latin typeface="Arial" charset="0"/>
                <a:ea typeface="ＭＳ Ｐゴシック" pitchFamily="34" charset="-128"/>
              </a:defRPr>
            </a:lvl2pPr>
            <a:lvl3pPr marL="1143000" indent="-228600" eaLnBrk="0" hangingPunct="0">
              <a:defRPr sz="1600" b="1" baseline="-25000">
                <a:solidFill>
                  <a:schemeClr val="tx1"/>
                </a:solidFill>
                <a:latin typeface="Arial" charset="0"/>
                <a:ea typeface="ＭＳ Ｐゴシック" pitchFamily="34" charset="-128"/>
              </a:defRPr>
            </a:lvl3pPr>
            <a:lvl4pPr marL="1600200" indent="-228600" eaLnBrk="0" hangingPunct="0">
              <a:defRPr sz="1600" b="1" baseline="-25000">
                <a:solidFill>
                  <a:schemeClr val="tx1"/>
                </a:solidFill>
                <a:latin typeface="Arial" charset="0"/>
                <a:ea typeface="ＭＳ Ｐゴシック" pitchFamily="34" charset="-128"/>
              </a:defRPr>
            </a:lvl4pPr>
            <a:lvl5pPr marL="2057400" indent="-228600" eaLnBrk="0" hangingPunct="0">
              <a:defRPr sz="1600" b="1"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9pPr>
          </a:lstStyle>
          <a:p>
            <a:pPr algn="r" eaLnBrk="1" hangingPunct="1"/>
            <a:fld id="{D56A5483-8498-4273-8EEB-2817CD3C878A}" type="slidenum">
              <a:rPr lang="en-US" altLang="en-US" sz="1200">
                <a:cs typeface="Arial" charset="0"/>
              </a:rPr>
              <a:pPr algn="r" eaLnBrk="1" hangingPunct="1"/>
              <a:t>48</a:t>
            </a:fld>
            <a:endParaRPr lang="en-US" altLang="en-US" sz="1200">
              <a:cs typeface="Arial" charset="0"/>
            </a:endParaRPr>
          </a:p>
        </p:txBody>
      </p:sp>
    </p:spTree>
    <p:extLst>
      <p:ext uri="{BB962C8B-B14F-4D97-AF65-F5344CB8AC3E}">
        <p14:creationId xmlns:p14="http://schemas.microsoft.com/office/powerpoint/2010/main" val="85372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 has</a:t>
            </a:r>
            <a:r>
              <a:rPr lang="en-US" baseline="0" dirty="0"/>
              <a:t> been a driver of medical innovation and has, for the most part, reaped the </a:t>
            </a:r>
            <a:r>
              <a:rPr lang="en-US" baseline="0" dirty="0" err="1"/>
              <a:t>beneifts</a:t>
            </a:r>
            <a:r>
              <a:rPr lang="en-US" baseline="0" dirty="0"/>
              <a:t> of modern medical advances. You may have heard that we lag behind many industrialized nations in terms of longevity and overall health, but I’m not here to talk about that. In general,  people are living longer and living better. To illustrate this point, I show you a picture. </a:t>
            </a:r>
          </a:p>
          <a:p>
            <a:endParaRPr lang="en-US" baseline="0" dirty="0"/>
          </a:p>
          <a:p>
            <a:r>
              <a:rPr lang="en-US" baseline="0" dirty="0"/>
              <a:t>This picture was taken two years ago at my grandfather’s 90</a:t>
            </a:r>
            <a:r>
              <a:rPr lang="en-US" baseline="30000" dirty="0"/>
              <a:t>th</a:t>
            </a:r>
            <a:r>
              <a:rPr lang="en-US" baseline="0" dirty="0"/>
              <a:t> birthday party. Like me, my father and grandfather are physicians. The infant is my daughter. Like me, they have all benefited from modern medicine. </a:t>
            </a:r>
          </a:p>
          <a:p>
            <a:endParaRPr lang="en-US" baseline="0" dirty="0"/>
          </a:p>
          <a:p>
            <a:r>
              <a:rPr lang="en-US" baseline="0" dirty="0"/>
              <a:t>When I was born, I was breech which means that rather than coming out head first, I tried to come out feet first. This is a dangerous complication of delivery, and prior to the invention of the C/S, was a leading cause of death around the time of delivery. My mother was rushed for emergency C/S, and we both survived the episode without any lasting ill effects. Without that intervention, we both had a high risk of death. </a:t>
            </a:r>
          </a:p>
          <a:p>
            <a:endParaRPr lang="en-US" baseline="0" dirty="0"/>
          </a:p>
          <a:p>
            <a:r>
              <a:rPr lang="en-US" baseline="0" dirty="0"/>
              <a:t>My father, a pediatrician, was diagnosed with colon cancer at the age of 61, when it was caught on a routine colonoscopy. It was caught early, and he underwent surgical resection. He is four years out now, and cancer free. He continues to work, teach, and otherwise be active. Even a few decades ago, it is unlikely his cancer would have been caught at such an early stage, when his risk of death would have been much greater. </a:t>
            </a:r>
          </a:p>
          <a:p>
            <a:endParaRPr lang="en-US" baseline="0" dirty="0"/>
          </a:p>
          <a:p>
            <a:r>
              <a:rPr lang="en-US" baseline="0" dirty="0"/>
              <a:t>My grandfather, a WWII vet and father of six, worked as a general </a:t>
            </a:r>
            <a:r>
              <a:rPr lang="en-US" baseline="0" dirty="0" err="1"/>
              <a:t>pracitioner</a:t>
            </a:r>
            <a:r>
              <a:rPr lang="en-US" baseline="0" dirty="0"/>
              <a:t> in upstate NY for over 50 years before finally retiring at the age of 82. At 93 years old, he has diabetes, kidney damage, dementia, and coronary artery disease. With the help of modern medicine, including medication and in implanted pacemaker, he remains independent, living in the house where my father was raised, and able to enjoy his children, grandchildren, and great-grandchildren. </a:t>
            </a:r>
          </a:p>
          <a:p>
            <a:endParaRPr lang="en-US" baseline="0" dirty="0"/>
          </a:p>
          <a:p>
            <a:r>
              <a:rPr lang="en-US" baseline="0" dirty="0"/>
              <a:t>Finally, my daughter. One month after this picture was taken, she was diagnosed with a serious pneumonia that required a brief hospitalization, IV antibiotics and oxygen support. While she recovered quickly, without those interventions she could very well have had serious complications or even have died before the age of 1. </a:t>
            </a:r>
          </a:p>
          <a:p>
            <a:endParaRPr lang="en-US" baseline="0" dirty="0"/>
          </a:p>
          <a:p>
            <a:r>
              <a:rPr lang="en-US" baseline="0" dirty="0"/>
              <a:t>I show you this picture and say these things to remind you of the amazing, miraculous and priceless advances that modern, western medicine has made. I’ll wager that everyone in this room has either themselves or have had a loved one who has directly benefited from aggressive medical intervention. I’ll spend a lot of time talking about some problems with healthcare in the United States, but please don’t loose site of the fact that medicine saves lives in a very real sense, and allows people to live happy, healthy and productive lives in a way that a few generations ago would have been unimaginable.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4</a:t>
            </a:fld>
            <a:endParaRPr lang="en-US"/>
          </a:p>
        </p:txBody>
      </p:sp>
    </p:spTree>
    <p:extLst>
      <p:ext uri="{BB962C8B-B14F-4D97-AF65-F5344CB8AC3E}">
        <p14:creationId xmlns:p14="http://schemas.microsoft.com/office/powerpoint/2010/main" val="490472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baseline="-25000">
                <a:solidFill>
                  <a:schemeClr val="tx1"/>
                </a:solidFill>
                <a:latin typeface="Arial" pitchFamily="34" charset="0"/>
                <a:ea typeface="ＭＳ Ｐゴシック" pitchFamily="34" charset="-128"/>
              </a:defRPr>
            </a:lvl1pPr>
            <a:lvl2pPr marL="757066" indent="-291179" eaLnBrk="0" hangingPunct="0">
              <a:defRPr sz="1600" b="1" baseline="-25000">
                <a:solidFill>
                  <a:schemeClr val="tx1"/>
                </a:solidFill>
                <a:latin typeface="Arial" pitchFamily="34" charset="0"/>
                <a:ea typeface="ＭＳ Ｐゴシック" pitchFamily="34" charset="-128"/>
              </a:defRPr>
            </a:lvl2pPr>
            <a:lvl3pPr marL="1164717" indent="-232943" eaLnBrk="0" hangingPunct="0">
              <a:defRPr sz="1600" b="1" baseline="-25000">
                <a:solidFill>
                  <a:schemeClr val="tx1"/>
                </a:solidFill>
                <a:latin typeface="Arial" pitchFamily="34" charset="0"/>
                <a:ea typeface="ＭＳ Ｐゴシック" pitchFamily="34" charset="-128"/>
              </a:defRPr>
            </a:lvl3pPr>
            <a:lvl4pPr marL="1630604" indent="-232943" eaLnBrk="0" hangingPunct="0">
              <a:defRPr sz="1600" b="1" baseline="-25000">
                <a:solidFill>
                  <a:schemeClr val="tx1"/>
                </a:solidFill>
                <a:latin typeface="Arial" pitchFamily="34" charset="0"/>
                <a:ea typeface="ＭＳ Ｐゴシック" pitchFamily="34" charset="-128"/>
              </a:defRPr>
            </a:lvl4pPr>
            <a:lvl5pPr marL="2096491" indent="-232943" eaLnBrk="0" hangingPunct="0">
              <a:defRPr sz="1600" b="1" baseline="-25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9pPr>
          </a:lstStyle>
          <a:p>
            <a:pPr eaLnBrk="1" hangingPunct="1"/>
            <a:fld id="{C0DA2BC7-47CA-4EB4-95FC-C41F98F00D35}" type="slidenum">
              <a:rPr lang="en-US" altLang="en-US" sz="1200" b="0" baseline="0"/>
              <a:pPr eaLnBrk="1" hangingPunct="1"/>
              <a:t>49</a:t>
            </a:fld>
            <a:endParaRPr lang="en-US" altLang="en-US" sz="1200" b="0" baseline="0"/>
          </a:p>
        </p:txBody>
      </p:sp>
      <p:sp>
        <p:nvSpPr>
          <p:cNvPr id="40963" name="Slide Image Placeholder 1"/>
          <p:cNvSpPr>
            <a:spLocks noGrp="1" noRot="1" noChangeAspect="1" noTextEdit="1"/>
          </p:cNvSpPr>
          <p:nvPr>
            <p:ph type="sldImg"/>
          </p:nvPr>
        </p:nvSpPr>
        <p:spPr>
          <a:ln/>
        </p:spPr>
      </p:sp>
      <p:sp>
        <p:nvSpPr>
          <p:cNvPr id="4096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ea typeface="ＭＳ Ｐゴシック" pitchFamily="34" charset="-128"/>
                <a:cs typeface="Arial" pitchFamily="34" charset="0"/>
              </a:rPr>
              <a:t>Sx: Pain, muscle spams; in those patients with FTD, hallucinations, behaviors, etc</a:t>
            </a:r>
          </a:p>
          <a:p>
            <a:pPr eaLnBrk="1" hangingPunct="1"/>
            <a:r>
              <a:rPr lang="en-US" altLang="en-US">
                <a:latin typeface="Arial" pitchFamily="34" charset="0"/>
                <a:ea typeface="ＭＳ Ｐゴシック" pitchFamily="34" charset="-128"/>
                <a:cs typeface="Arial" pitchFamily="34" charset="0"/>
              </a:rPr>
              <a:t>The need for psychosocial support </a:t>
            </a:r>
          </a:p>
        </p:txBody>
      </p:sp>
      <p:sp>
        <p:nvSpPr>
          <p:cNvPr id="4096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b="1" baseline="-25000">
                <a:solidFill>
                  <a:schemeClr val="tx1"/>
                </a:solidFill>
                <a:latin typeface="Arial" pitchFamily="34" charset="0"/>
                <a:ea typeface="ＭＳ Ｐゴシック" pitchFamily="34" charset="-128"/>
              </a:defRPr>
            </a:lvl1pPr>
            <a:lvl2pPr marL="742950" indent="-285750" eaLnBrk="0" hangingPunct="0">
              <a:defRPr sz="1600" b="1" baseline="-25000">
                <a:solidFill>
                  <a:schemeClr val="tx1"/>
                </a:solidFill>
                <a:latin typeface="Arial" pitchFamily="34" charset="0"/>
                <a:ea typeface="ＭＳ Ｐゴシック" pitchFamily="34" charset="-128"/>
              </a:defRPr>
            </a:lvl2pPr>
            <a:lvl3pPr marL="1143000" indent="-228600" eaLnBrk="0" hangingPunct="0">
              <a:defRPr sz="1600" b="1" baseline="-25000">
                <a:solidFill>
                  <a:schemeClr val="tx1"/>
                </a:solidFill>
                <a:latin typeface="Arial" pitchFamily="34" charset="0"/>
                <a:ea typeface="ＭＳ Ｐゴシック" pitchFamily="34" charset="-128"/>
              </a:defRPr>
            </a:lvl3pPr>
            <a:lvl4pPr marL="1600200" indent="-228600" eaLnBrk="0" hangingPunct="0">
              <a:defRPr sz="1600" b="1" baseline="-25000">
                <a:solidFill>
                  <a:schemeClr val="tx1"/>
                </a:solidFill>
                <a:latin typeface="Arial" pitchFamily="34" charset="0"/>
                <a:ea typeface="ＭＳ Ｐゴシック" pitchFamily="34" charset="-128"/>
              </a:defRPr>
            </a:lvl4pPr>
            <a:lvl5pPr marL="2057400" indent="-228600" eaLnBrk="0" hangingPunct="0">
              <a:defRPr sz="1600" b="1" baseline="-25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9pPr>
          </a:lstStyle>
          <a:p>
            <a:pPr algn="r" eaLnBrk="1" hangingPunct="1"/>
            <a:fld id="{003EF252-D649-40EE-9B7D-3788BBCDDC3A}" type="slidenum">
              <a:rPr lang="en-US" altLang="en-US" sz="1200">
                <a:cs typeface="Arial" pitchFamily="34" charset="0"/>
              </a:rPr>
              <a:pPr algn="r" eaLnBrk="1" hangingPunct="1"/>
              <a:t>49</a:t>
            </a:fld>
            <a:endParaRPr lang="en-US" altLang="en-US" sz="120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600" b="1" baseline="-25000">
                <a:solidFill>
                  <a:schemeClr val="tx1"/>
                </a:solidFill>
                <a:latin typeface="Arial" charset="0"/>
                <a:ea typeface="ＭＳ Ｐゴシック" pitchFamily="34" charset="-128"/>
              </a:defRPr>
            </a:lvl1pPr>
            <a:lvl2pPr marL="757066" indent="-291179" eaLnBrk="0" hangingPunct="0">
              <a:defRPr sz="1600" b="1" baseline="-25000">
                <a:solidFill>
                  <a:schemeClr val="tx1"/>
                </a:solidFill>
                <a:latin typeface="Arial" charset="0"/>
                <a:ea typeface="ＭＳ Ｐゴシック" pitchFamily="34" charset="-128"/>
              </a:defRPr>
            </a:lvl2pPr>
            <a:lvl3pPr marL="1164717" indent="-232943" eaLnBrk="0" hangingPunct="0">
              <a:defRPr sz="1600" b="1" baseline="-25000">
                <a:solidFill>
                  <a:schemeClr val="tx1"/>
                </a:solidFill>
                <a:latin typeface="Arial" charset="0"/>
                <a:ea typeface="ＭＳ Ｐゴシック" pitchFamily="34" charset="-128"/>
              </a:defRPr>
            </a:lvl3pPr>
            <a:lvl4pPr marL="1630604" indent="-232943" eaLnBrk="0" hangingPunct="0">
              <a:defRPr sz="1600" b="1" baseline="-25000">
                <a:solidFill>
                  <a:schemeClr val="tx1"/>
                </a:solidFill>
                <a:latin typeface="Arial" charset="0"/>
                <a:ea typeface="ＭＳ Ｐゴシック" pitchFamily="34" charset="-128"/>
              </a:defRPr>
            </a:lvl4pPr>
            <a:lvl5pPr marL="2096491" indent="-232943" eaLnBrk="0" hangingPunct="0">
              <a:defRPr sz="1600" b="1" baseline="-25000">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sz="1600" b="1" baseline="-25000">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sz="1600" b="1" baseline="-25000">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sz="1600" b="1" baseline="-25000">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sz="1600" b="1" baseline="-25000">
                <a:solidFill>
                  <a:schemeClr val="tx1"/>
                </a:solidFill>
                <a:latin typeface="Arial" charset="0"/>
                <a:ea typeface="ＭＳ Ｐゴシック" pitchFamily="34" charset="-128"/>
              </a:defRPr>
            </a:lvl9pPr>
          </a:lstStyle>
          <a:p>
            <a:pPr eaLnBrk="1" hangingPunct="1"/>
            <a:fld id="{5E7404A2-51FD-45F7-8C90-332E545EBC35}" type="slidenum">
              <a:rPr lang="en-US" sz="1200" b="0" baseline="0">
                <a:cs typeface="Arial" charset="0"/>
              </a:rPr>
              <a:pPr eaLnBrk="1" hangingPunct="1"/>
              <a:t>50</a:t>
            </a:fld>
            <a:endParaRPr lang="en-US" sz="1200" b="0" baseline="0">
              <a:cs typeface="Arial" charset="0"/>
            </a:endParaRPr>
          </a:p>
        </p:txBody>
      </p:sp>
      <p:sp>
        <p:nvSpPr>
          <p:cNvPr id="34819" name="Slide Image Placeholder 1"/>
          <p:cNvSpPr>
            <a:spLocks noGrp="1" noRot="1" noChangeAspect="1" noTextEdit="1"/>
          </p:cNvSpPr>
          <p:nvPr>
            <p:ph type="sldImg"/>
          </p:nvPr>
        </p:nvSpPr>
        <p:spPr>
          <a:ln/>
        </p:spPr>
      </p:sp>
      <p:sp>
        <p:nvSpPr>
          <p:cNvPr id="49156" name="Notes Placeholder 2"/>
          <p:cNvSpPr>
            <a:spLocks noGrp="1"/>
          </p:cNvSpPr>
          <p:nvPr>
            <p:ph type="body" idx="1"/>
          </p:nvPr>
        </p:nvSpPr>
        <p:spPr>
          <a:noFill/>
        </p:spPr>
        <p:txBody>
          <a:bodyPr/>
          <a:lstStyle/>
          <a:p>
            <a:pPr eaLnBrk="1" hangingPunct="1"/>
            <a:endParaRPr lang="en-US">
              <a:ea typeface="ＭＳ Ｐゴシック" pitchFamily="34" charset="-128"/>
            </a:endParaRPr>
          </a:p>
        </p:txBody>
      </p:sp>
      <p:sp>
        <p:nvSpPr>
          <p:cNvPr id="49157"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b="1" baseline="-25000">
                <a:solidFill>
                  <a:schemeClr val="tx1"/>
                </a:solidFill>
                <a:latin typeface="Arial" charset="0"/>
                <a:ea typeface="ＭＳ Ｐゴシック" pitchFamily="34" charset="-128"/>
              </a:defRPr>
            </a:lvl1pPr>
            <a:lvl2pPr marL="742950" indent="-285750" eaLnBrk="0" hangingPunct="0">
              <a:defRPr sz="1600" b="1" baseline="-25000">
                <a:solidFill>
                  <a:schemeClr val="tx1"/>
                </a:solidFill>
                <a:latin typeface="Arial" charset="0"/>
                <a:ea typeface="ＭＳ Ｐゴシック" pitchFamily="34" charset="-128"/>
              </a:defRPr>
            </a:lvl2pPr>
            <a:lvl3pPr marL="1143000" indent="-228600" eaLnBrk="0" hangingPunct="0">
              <a:defRPr sz="1600" b="1" baseline="-25000">
                <a:solidFill>
                  <a:schemeClr val="tx1"/>
                </a:solidFill>
                <a:latin typeface="Arial" charset="0"/>
                <a:ea typeface="ＭＳ Ｐゴシック" pitchFamily="34" charset="-128"/>
              </a:defRPr>
            </a:lvl3pPr>
            <a:lvl4pPr marL="1600200" indent="-228600" eaLnBrk="0" hangingPunct="0">
              <a:defRPr sz="1600" b="1" baseline="-25000">
                <a:solidFill>
                  <a:schemeClr val="tx1"/>
                </a:solidFill>
                <a:latin typeface="Arial" charset="0"/>
                <a:ea typeface="ＭＳ Ｐゴシック" pitchFamily="34" charset="-128"/>
              </a:defRPr>
            </a:lvl4pPr>
            <a:lvl5pPr marL="2057400" indent="-228600" eaLnBrk="0" hangingPunct="0">
              <a:defRPr sz="1600" b="1" baseline="-25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600" b="1" baseline="-25000">
                <a:solidFill>
                  <a:schemeClr val="tx1"/>
                </a:solidFill>
                <a:latin typeface="Arial" charset="0"/>
                <a:ea typeface="ＭＳ Ｐゴシック" pitchFamily="34" charset="-128"/>
              </a:defRPr>
            </a:lvl9pPr>
          </a:lstStyle>
          <a:p>
            <a:pPr algn="r" eaLnBrk="1" hangingPunct="1"/>
            <a:fld id="{D2A2F6F3-9C87-4301-8B44-D3A8F1FABD54}" type="slidenum">
              <a:rPr lang="en-US" sz="1200">
                <a:cs typeface="Arial" charset="0"/>
              </a:rPr>
              <a:pPr algn="r" eaLnBrk="1" hangingPunct="1"/>
              <a:t>50</a:t>
            </a:fld>
            <a:endParaRPr lang="en-US" sz="120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baseline="-25000">
                <a:solidFill>
                  <a:schemeClr val="tx1"/>
                </a:solidFill>
                <a:latin typeface="Arial" pitchFamily="34" charset="0"/>
                <a:ea typeface="ＭＳ Ｐゴシック" pitchFamily="34" charset="-128"/>
              </a:defRPr>
            </a:lvl1pPr>
            <a:lvl2pPr marL="757066" indent="-291179" eaLnBrk="0" hangingPunct="0">
              <a:defRPr sz="1600" b="1" baseline="-25000">
                <a:solidFill>
                  <a:schemeClr val="tx1"/>
                </a:solidFill>
                <a:latin typeface="Arial" pitchFamily="34" charset="0"/>
                <a:ea typeface="ＭＳ Ｐゴシック" pitchFamily="34" charset="-128"/>
              </a:defRPr>
            </a:lvl2pPr>
            <a:lvl3pPr marL="1164717" indent="-232943" eaLnBrk="0" hangingPunct="0">
              <a:defRPr sz="1600" b="1" baseline="-25000">
                <a:solidFill>
                  <a:schemeClr val="tx1"/>
                </a:solidFill>
                <a:latin typeface="Arial" pitchFamily="34" charset="0"/>
                <a:ea typeface="ＭＳ Ｐゴシック" pitchFamily="34" charset="-128"/>
              </a:defRPr>
            </a:lvl3pPr>
            <a:lvl4pPr marL="1630604" indent="-232943" eaLnBrk="0" hangingPunct="0">
              <a:defRPr sz="1600" b="1" baseline="-25000">
                <a:solidFill>
                  <a:schemeClr val="tx1"/>
                </a:solidFill>
                <a:latin typeface="Arial" pitchFamily="34" charset="0"/>
                <a:ea typeface="ＭＳ Ｐゴシック" pitchFamily="34" charset="-128"/>
              </a:defRPr>
            </a:lvl4pPr>
            <a:lvl5pPr marL="2096491" indent="-232943" eaLnBrk="0" hangingPunct="0">
              <a:defRPr sz="1600" b="1" baseline="-250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9pPr>
          </a:lstStyle>
          <a:p>
            <a:pPr eaLnBrk="1" hangingPunct="1"/>
            <a:fld id="{C0DA2BC7-47CA-4EB4-95FC-C41F98F00D35}" type="slidenum">
              <a:rPr lang="en-US" altLang="en-US" sz="1200" b="0" baseline="0"/>
              <a:pPr eaLnBrk="1" hangingPunct="1"/>
              <a:t>51</a:t>
            </a:fld>
            <a:endParaRPr lang="en-US" altLang="en-US" sz="1200" b="0" baseline="0"/>
          </a:p>
        </p:txBody>
      </p:sp>
      <p:sp>
        <p:nvSpPr>
          <p:cNvPr id="40963" name="Slide Image Placeholder 1"/>
          <p:cNvSpPr>
            <a:spLocks noGrp="1" noRot="1" noChangeAspect="1" noTextEdit="1"/>
          </p:cNvSpPr>
          <p:nvPr>
            <p:ph type="sldImg"/>
          </p:nvPr>
        </p:nvSpPr>
        <p:spPr>
          <a:ln/>
        </p:spPr>
      </p:sp>
      <p:sp>
        <p:nvSpPr>
          <p:cNvPr id="4096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ea typeface="ＭＳ Ｐゴシック" pitchFamily="34" charset="-128"/>
                <a:cs typeface="Arial" pitchFamily="34" charset="0"/>
              </a:rPr>
              <a:t>Sx: Pain, muscle spams; in those patients with FTD, hallucinations, behaviors, etc</a:t>
            </a:r>
          </a:p>
          <a:p>
            <a:pPr eaLnBrk="1" hangingPunct="1"/>
            <a:r>
              <a:rPr lang="en-US" altLang="en-US">
                <a:latin typeface="Arial" pitchFamily="34" charset="0"/>
                <a:ea typeface="ＭＳ Ｐゴシック" pitchFamily="34" charset="-128"/>
                <a:cs typeface="Arial" pitchFamily="34" charset="0"/>
              </a:rPr>
              <a:t>The need for psychosocial support </a:t>
            </a:r>
          </a:p>
        </p:txBody>
      </p:sp>
      <p:sp>
        <p:nvSpPr>
          <p:cNvPr id="4096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1600" b="1" baseline="-25000">
                <a:solidFill>
                  <a:schemeClr val="tx1"/>
                </a:solidFill>
                <a:latin typeface="Arial" pitchFamily="34" charset="0"/>
                <a:ea typeface="ＭＳ Ｐゴシック" pitchFamily="34" charset="-128"/>
              </a:defRPr>
            </a:lvl1pPr>
            <a:lvl2pPr marL="742950" indent="-285750" eaLnBrk="0" hangingPunct="0">
              <a:defRPr sz="1600" b="1" baseline="-25000">
                <a:solidFill>
                  <a:schemeClr val="tx1"/>
                </a:solidFill>
                <a:latin typeface="Arial" pitchFamily="34" charset="0"/>
                <a:ea typeface="ＭＳ Ｐゴシック" pitchFamily="34" charset="-128"/>
              </a:defRPr>
            </a:lvl2pPr>
            <a:lvl3pPr marL="1143000" indent="-228600" eaLnBrk="0" hangingPunct="0">
              <a:defRPr sz="1600" b="1" baseline="-25000">
                <a:solidFill>
                  <a:schemeClr val="tx1"/>
                </a:solidFill>
                <a:latin typeface="Arial" pitchFamily="34" charset="0"/>
                <a:ea typeface="ＭＳ Ｐゴシック" pitchFamily="34" charset="-128"/>
              </a:defRPr>
            </a:lvl3pPr>
            <a:lvl4pPr marL="1600200" indent="-228600" eaLnBrk="0" hangingPunct="0">
              <a:defRPr sz="1600" b="1" baseline="-25000">
                <a:solidFill>
                  <a:schemeClr val="tx1"/>
                </a:solidFill>
                <a:latin typeface="Arial" pitchFamily="34" charset="0"/>
                <a:ea typeface="ＭＳ Ｐゴシック" pitchFamily="34" charset="-128"/>
              </a:defRPr>
            </a:lvl4pPr>
            <a:lvl5pPr marL="2057400" indent="-228600" eaLnBrk="0" hangingPunct="0">
              <a:defRPr sz="1600" b="1" baseline="-25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b="1" baseline="-25000">
                <a:solidFill>
                  <a:schemeClr val="tx1"/>
                </a:solidFill>
                <a:latin typeface="Arial" pitchFamily="34" charset="0"/>
                <a:ea typeface="ＭＳ Ｐゴシック" pitchFamily="34" charset="-128"/>
              </a:defRPr>
            </a:lvl9pPr>
          </a:lstStyle>
          <a:p>
            <a:pPr algn="r" eaLnBrk="1" hangingPunct="1"/>
            <a:fld id="{003EF252-D649-40EE-9B7D-3788BBCDDC3A}" type="slidenum">
              <a:rPr lang="en-US" altLang="en-US" sz="1200">
                <a:cs typeface="Arial" pitchFamily="34" charset="0"/>
              </a:rPr>
              <a:pPr algn="r" eaLnBrk="1" hangingPunct="1"/>
              <a:t>51</a:t>
            </a:fld>
            <a:endParaRPr lang="en-US" altLang="en-US" sz="120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52</a:t>
            </a:fld>
            <a:endParaRPr lang="en-US"/>
          </a:p>
        </p:txBody>
      </p:sp>
    </p:spTree>
    <p:extLst>
      <p:ext uri="{BB962C8B-B14F-4D97-AF65-F5344CB8AC3E}">
        <p14:creationId xmlns:p14="http://schemas.microsoft.com/office/powerpoint/2010/main" val="40657501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53</a:t>
            </a:fld>
            <a:endParaRPr lang="en-US"/>
          </a:p>
        </p:txBody>
      </p:sp>
    </p:spTree>
    <p:extLst>
      <p:ext uri="{BB962C8B-B14F-4D97-AF65-F5344CB8AC3E}">
        <p14:creationId xmlns:p14="http://schemas.microsoft.com/office/powerpoint/2010/main" val="758090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1900, the average life expectancy was 48.</a:t>
            </a:r>
            <a:r>
              <a:rPr lang="en-US" baseline="0" dirty="0"/>
              <a:t> In 2009, it was 78. We have, on average, gained THREE DECADES of life. It is hard to grasp.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5</a:t>
            </a:fld>
            <a:endParaRPr lang="en-US"/>
          </a:p>
        </p:txBody>
      </p:sp>
    </p:spTree>
    <p:extLst>
      <p:ext uri="{BB962C8B-B14F-4D97-AF65-F5344CB8AC3E}">
        <p14:creationId xmlns:p14="http://schemas.microsoft.com/office/powerpoint/2010/main" val="63577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instances where</a:t>
            </a:r>
            <a:r>
              <a:rPr lang="en-US" baseline="0" dirty="0"/>
              <a:t> we can’t cure disease, we are learning how to live WITH disease. Again, I refer you back to my grandfather, who is living with multiple chronic diseases any one of which would have ended his life prematurely before modern medical advances. Insulin, pacemakers, heart medications, dialysis, even HIV/AIDs; what were once terminal diseases have largely become chronic disease, that is, disease that can be controlled and managed for many years. </a:t>
            </a:r>
          </a:p>
          <a:p>
            <a:endParaRPr lang="en-US" baseline="0" dirty="0"/>
          </a:p>
          <a:p>
            <a:r>
              <a:rPr lang="en-US" baseline="0" dirty="0"/>
              <a:t>As medical advances continue, and as our population continues to age, we can expect that not only will more people live with chronic disease, but more people, like  my grandfather, will live with MULTIPLE chronic disease.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6</a:t>
            </a:fld>
            <a:endParaRPr lang="en-US"/>
          </a:p>
        </p:txBody>
      </p:sp>
    </p:spTree>
    <p:extLst>
      <p:ext uri="{BB962C8B-B14F-4D97-AF65-F5344CB8AC3E}">
        <p14:creationId xmlns:p14="http://schemas.microsoft.com/office/powerpoint/2010/main" val="149567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Dialysis – every year almost</a:t>
            </a:r>
            <a:r>
              <a:rPr lang="en-US" baseline="0" dirty="0"/>
              <a:t> 100,000 Americans start dialysis, which replaces the function of the kidneys with a dialysis machine. Many people survive years on dialysis, and with this are able to live active, comfortable lives. </a:t>
            </a:r>
          </a:p>
          <a:p>
            <a:endParaRPr lang="en-US" baseline="0" dirty="0"/>
          </a:p>
          <a:p>
            <a:r>
              <a:rPr lang="en-US" baseline="0" dirty="0"/>
              <a:t>LVAD- if you’re familiar with Dick Cheney, you may know that he had one of these, which is a mechanical device implanted to help the heart function more efficiently. People again can live years with this device in place, who otherwise would most likely die from heart failure. </a:t>
            </a:r>
          </a:p>
          <a:p>
            <a:endParaRPr lang="en-US" baseline="0" dirty="0"/>
          </a:p>
          <a:p>
            <a:r>
              <a:rPr lang="en-US" baseline="0" dirty="0"/>
              <a:t>In addition to these, there are literally dozens of other devices and advancements that have turned deadly diseases into chronic diseases, such as insulin, feeding tubes, ventilators and anti-retroviral therapies for AIDS. Again, I say this to high-light the incredible successes of the medical field in turning deadly diseases into diseases that not only people can live with, but can live productive, high-quality lives.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7</a:t>
            </a:fld>
            <a:endParaRPr lang="en-US"/>
          </a:p>
        </p:txBody>
      </p:sp>
    </p:spTree>
    <p:extLst>
      <p:ext uri="{BB962C8B-B14F-4D97-AF65-F5344CB8AC3E}">
        <p14:creationId xmlns:p14="http://schemas.microsoft.com/office/powerpoint/2010/main" val="235409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recent study</a:t>
            </a:r>
            <a:r>
              <a:rPr lang="en-US" baseline="0" dirty="0"/>
              <a:t> in the Journal of the American Medical Association showed that while the baby boomer generation (that is, those individuals born between 1946 and 1964) has a longer life-</a:t>
            </a:r>
            <a:r>
              <a:rPr lang="en-US" baseline="0" dirty="0" err="1"/>
              <a:t>expectency</a:t>
            </a:r>
            <a:r>
              <a:rPr lang="en-US" baseline="0" dirty="0"/>
              <a:t> compared to previous generations, they are living with more disability, more chronic disease, and lower self-rated health  than members of previous generations at the same age. </a:t>
            </a:r>
          </a:p>
          <a:p>
            <a:endParaRPr lang="en-US" baseline="0" dirty="0"/>
          </a:p>
          <a:p>
            <a:r>
              <a:rPr lang="en-US" baseline="0" dirty="0"/>
              <a:t>Said another way, we’re reaching a limit to the degree with which we can </a:t>
            </a:r>
            <a:r>
              <a:rPr lang="en-US" i="1" baseline="0" dirty="0"/>
              <a:t>cure</a:t>
            </a:r>
            <a:r>
              <a:rPr lang="en-US" i="0" baseline="0" dirty="0"/>
              <a:t> diseases; the focus over the past several decades have instead been on allowing us to LIVE WITH DISEASE. </a:t>
            </a:r>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8</a:t>
            </a:fld>
            <a:endParaRPr lang="en-US"/>
          </a:p>
        </p:txBody>
      </p:sp>
    </p:spTree>
    <p:extLst>
      <p:ext uri="{BB962C8B-B14F-4D97-AF65-F5344CB8AC3E}">
        <p14:creationId xmlns:p14="http://schemas.microsoft.com/office/powerpoint/2010/main" val="93061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C2ADE0-2EE2-4165-8068-9939F9595BD0}" type="slidenum">
              <a:rPr lang="en-US" smtClean="0"/>
              <a:pPr/>
              <a:t>9</a:t>
            </a:fld>
            <a:endParaRPr lang="en-US"/>
          </a:p>
        </p:txBody>
      </p:sp>
    </p:spTree>
    <p:extLst>
      <p:ext uri="{BB962C8B-B14F-4D97-AF65-F5344CB8AC3E}">
        <p14:creationId xmlns:p14="http://schemas.microsoft.com/office/powerpoint/2010/main" val="346571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346FF-EB4A-4195-A404-A1A61F90A852}"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346FF-EB4A-4195-A404-A1A61F90A8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346FF-EB4A-4195-A404-A1A61F90A8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5346FF-EB4A-4195-A404-A1A61F90A8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4463568"/>
            <a:ext cx="8305800" cy="1143000"/>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B45346FF-EB4A-4195-A404-A1A61F90A8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346FF-EB4A-4195-A404-A1A61F90A8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5346FF-EB4A-4195-A404-A1A61F90A8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5346FF-EB4A-4195-A404-A1A61F90A8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5346FF-EB4A-4195-A404-A1A61F90A8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346FF-EB4A-4195-A404-A1A61F90A852}"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102F4FE6-7E98-46A6-A553-176311E70FC0}" type="datetimeFigureOut">
              <a:rPr lang="en-US" smtClean="0"/>
              <a:pPr/>
              <a:t>11/11/2018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5346FF-EB4A-4195-A404-A1A61F90A852}"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02F4FE6-7E98-46A6-A553-176311E70FC0}" type="datetimeFigureOut">
              <a:rPr lang="en-US" smtClean="0"/>
              <a:pPr/>
              <a:t>11/11/2018</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45346FF-EB4A-4195-A404-A1A61F90A85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17.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dartmouthatlas.com/atlases/2006_chronic_care_atla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81200"/>
            <a:ext cx="4419600" cy="1600327"/>
          </a:xfrm>
        </p:spPr>
        <p:txBody>
          <a:bodyPr>
            <a:noAutofit/>
          </a:bodyPr>
          <a:lstStyle/>
          <a:p>
            <a:r>
              <a:rPr lang="en-US" sz="2800" dirty="0"/>
              <a:t>Life and Death in America: How to be Smart Health Care Consumer</a:t>
            </a:r>
          </a:p>
        </p:txBody>
      </p:sp>
      <p:sp>
        <p:nvSpPr>
          <p:cNvPr id="3" name="Subtitle 2"/>
          <p:cNvSpPr>
            <a:spLocks noGrp="1"/>
          </p:cNvSpPr>
          <p:nvPr>
            <p:ph type="subTitle" idx="1"/>
          </p:nvPr>
        </p:nvSpPr>
        <p:spPr/>
        <p:txBody>
          <a:bodyPr>
            <a:normAutofit fontScale="92500" lnSpcReduction="10000"/>
          </a:bodyPr>
          <a:lstStyle/>
          <a:p>
            <a:r>
              <a:rPr lang="en-US" dirty="0"/>
              <a:t>Adam D. Marks, MD MPH</a:t>
            </a:r>
          </a:p>
          <a:p>
            <a:r>
              <a:rPr lang="en-US" dirty="0"/>
              <a:t>Assistant Professor of Medicine</a:t>
            </a:r>
          </a:p>
          <a:p>
            <a:r>
              <a:rPr lang="en-US" dirty="0"/>
              <a:t>University of Michigan Health System</a:t>
            </a:r>
          </a:p>
        </p:txBody>
      </p:sp>
    </p:spTree>
    <p:extLst>
      <p:ext uri="{BB962C8B-B14F-4D97-AF65-F5344CB8AC3E}">
        <p14:creationId xmlns:p14="http://schemas.microsoft.com/office/powerpoint/2010/main" val="40207697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Mortality statistics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88370" y="1845603"/>
            <a:ext cx="6184030" cy="371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4426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239000" cy="1143000"/>
          </a:xfrm>
        </p:spPr>
        <p:txBody>
          <a:bodyPr>
            <a:normAutofit fontScale="90000"/>
          </a:bodyPr>
          <a:lstStyle/>
          <a:p>
            <a:r>
              <a:rPr lang="en-US" dirty="0"/>
              <a:t>How We Die In America: A Comparison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5" y="1600200"/>
            <a:ext cx="6191250" cy="4591050"/>
          </a:xfrm>
          <a:prstGeom prst="rect">
            <a:avLst/>
          </a:prstGeom>
        </p:spPr>
      </p:pic>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099433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7"/>
          <p:cNvSpPr>
            <a:spLocks noChangeArrowheads="1"/>
          </p:cNvSpPr>
          <p:nvPr/>
        </p:nvSpPr>
        <p:spPr bwMode="auto">
          <a:xfrm>
            <a:off x="685800" y="457200"/>
            <a:ext cx="8001000" cy="5638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0101" name="Freeform 5"/>
          <p:cNvSpPr>
            <a:spLocks/>
          </p:cNvSpPr>
          <p:nvPr/>
        </p:nvSpPr>
        <p:spPr bwMode="auto">
          <a:xfrm>
            <a:off x="1447800" y="1371600"/>
            <a:ext cx="6667500" cy="4098925"/>
          </a:xfrm>
          <a:custGeom>
            <a:avLst/>
            <a:gdLst>
              <a:gd name="T0" fmla="*/ 0 w 3960"/>
              <a:gd name="T1" fmla="*/ 0 h 2100"/>
              <a:gd name="T2" fmla="*/ 2147483647 w 3960"/>
              <a:gd name="T3" fmla="*/ 2147483647 h 2100"/>
              <a:gd name="T4" fmla="*/ 2147483647 w 3960"/>
              <a:gd name="T5" fmla="*/ 2147483647 h 2100"/>
              <a:gd name="T6" fmla="*/ 2147483647 w 3960"/>
              <a:gd name="T7" fmla="*/ 2147483647 h 2100"/>
              <a:gd name="T8" fmla="*/ 2147483647 w 3960"/>
              <a:gd name="T9" fmla="*/ 2147483647 h 2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60" h="2100">
                <a:moveTo>
                  <a:pt x="0" y="0"/>
                </a:moveTo>
                <a:cubicBezTo>
                  <a:pt x="864" y="4"/>
                  <a:pt x="1728" y="1"/>
                  <a:pt x="2592" y="11"/>
                </a:cubicBezTo>
                <a:cubicBezTo>
                  <a:pt x="3200" y="29"/>
                  <a:pt x="3792" y="0"/>
                  <a:pt x="3852" y="72"/>
                </a:cubicBezTo>
                <a:cubicBezTo>
                  <a:pt x="3940" y="151"/>
                  <a:pt x="3912" y="528"/>
                  <a:pt x="3924" y="864"/>
                </a:cubicBezTo>
                <a:cubicBezTo>
                  <a:pt x="3936" y="1137"/>
                  <a:pt x="3952" y="1839"/>
                  <a:pt x="3960" y="2100"/>
                </a:cubicBezTo>
              </a:path>
            </a:pathLst>
          </a:cu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0102" name="Freeform 6"/>
          <p:cNvSpPr>
            <a:spLocks/>
          </p:cNvSpPr>
          <p:nvPr/>
        </p:nvSpPr>
        <p:spPr bwMode="auto">
          <a:xfrm>
            <a:off x="1447800" y="1447800"/>
            <a:ext cx="5867400" cy="4025900"/>
          </a:xfrm>
          <a:custGeom>
            <a:avLst/>
            <a:gdLst>
              <a:gd name="T0" fmla="*/ 0 w 3770"/>
              <a:gd name="T1" fmla="*/ 0 h 2062"/>
              <a:gd name="T2" fmla="*/ 2147483647 w 3770"/>
              <a:gd name="T3" fmla="*/ 2147483647 h 2062"/>
              <a:gd name="T4" fmla="*/ 2147483647 w 3770"/>
              <a:gd name="T5" fmla="*/ 2147483647 h 2062"/>
              <a:gd name="T6" fmla="*/ 2147483647 w 3770"/>
              <a:gd name="T7" fmla="*/ 2147483647 h 2062"/>
              <a:gd name="T8" fmla="*/ 2147483647 w 3770"/>
              <a:gd name="T9" fmla="*/ 2147483647 h 2062"/>
              <a:gd name="T10" fmla="*/ 2147483647 w 3770"/>
              <a:gd name="T11" fmla="*/ 2147483647 h 2062"/>
              <a:gd name="T12" fmla="*/ 2147483647 w 3770"/>
              <a:gd name="T13" fmla="*/ 2147483647 h 2062"/>
              <a:gd name="T14" fmla="*/ 2147483647 w 3770"/>
              <a:gd name="T15" fmla="*/ 2147483647 h 2062"/>
              <a:gd name="T16" fmla="*/ 2147483647 w 3770"/>
              <a:gd name="T17" fmla="*/ 2147483647 h 2062"/>
              <a:gd name="T18" fmla="*/ 2147483647 w 3770"/>
              <a:gd name="T19" fmla="*/ 2147483647 h 2062"/>
              <a:gd name="T20" fmla="*/ 2147483647 w 3770"/>
              <a:gd name="T21" fmla="*/ 2147483647 h 2062"/>
              <a:gd name="T22" fmla="*/ 2147483647 w 3770"/>
              <a:gd name="T23" fmla="*/ 2147483647 h 2062"/>
              <a:gd name="T24" fmla="*/ 2147483647 w 3770"/>
              <a:gd name="T25" fmla="*/ 2147483647 h 2062"/>
              <a:gd name="T26" fmla="*/ 2147483647 w 3770"/>
              <a:gd name="T27" fmla="*/ 2147483647 h 2062"/>
              <a:gd name="T28" fmla="*/ 2147483647 w 3770"/>
              <a:gd name="T29" fmla="*/ 2147483647 h 2062"/>
              <a:gd name="T30" fmla="*/ 2147483647 w 3770"/>
              <a:gd name="T31" fmla="*/ 2147483647 h 2062"/>
              <a:gd name="T32" fmla="*/ 2147483647 w 3770"/>
              <a:gd name="T33" fmla="*/ 2147483647 h 2062"/>
              <a:gd name="T34" fmla="*/ 2147483647 w 3770"/>
              <a:gd name="T35" fmla="*/ 2147483647 h 2062"/>
              <a:gd name="T36" fmla="*/ 2147483647 w 3770"/>
              <a:gd name="T37" fmla="*/ 2147483647 h 2062"/>
              <a:gd name="T38" fmla="*/ 2147483647 w 3770"/>
              <a:gd name="T39" fmla="*/ 2147483647 h 2062"/>
              <a:gd name="T40" fmla="*/ 2147483647 w 3770"/>
              <a:gd name="T41" fmla="*/ 2147483647 h 2062"/>
              <a:gd name="T42" fmla="*/ 2147483647 w 3770"/>
              <a:gd name="T43" fmla="*/ 2147483647 h 2062"/>
              <a:gd name="T44" fmla="*/ 2147483647 w 3770"/>
              <a:gd name="T45" fmla="*/ 2147483647 h 2062"/>
              <a:gd name="T46" fmla="*/ 2147483647 w 3770"/>
              <a:gd name="T47" fmla="*/ 2147483647 h 2062"/>
              <a:gd name="T48" fmla="*/ 2147483647 w 3770"/>
              <a:gd name="T49" fmla="*/ 2147483647 h 2062"/>
              <a:gd name="T50" fmla="*/ 2147483647 w 3770"/>
              <a:gd name="T51" fmla="*/ 2147483647 h 2062"/>
              <a:gd name="T52" fmla="*/ 2147483647 w 3770"/>
              <a:gd name="T53" fmla="*/ 2147483647 h 2062"/>
              <a:gd name="T54" fmla="*/ 2147483647 w 3770"/>
              <a:gd name="T55" fmla="*/ 2147483647 h 2062"/>
              <a:gd name="T56" fmla="*/ 2147483647 w 3770"/>
              <a:gd name="T57" fmla="*/ 2147483647 h 2062"/>
              <a:gd name="T58" fmla="*/ 2147483647 w 3770"/>
              <a:gd name="T59" fmla="*/ 2147483647 h 2062"/>
              <a:gd name="T60" fmla="*/ 2147483647 w 3770"/>
              <a:gd name="T61" fmla="*/ 2147483647 h 2062"/>
              <a:gd name="T62" fmla="*/ 2147483647 w 3770"/>
              <a:gd name="T63" fmla="*/ 2147483647 h 2062"/>
              <a:gd name="T64" fmla="*/ 2147483647 w 3770"/>
              <a:gd name="T65" fmla="*/ 2147483647 h 2062"/>
              <a:gd name="T66" fmla="*/ 2147483647 w 3770"/>
              <a:gd name="T67" fmla="*/ 2147483647 h 20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770" h="2062">
                <a:moveTo>
                  <a:pt x="0" y="0"/>
                </a:moveTo>
                <a:cubicBezTo>
                  <a:pt x="83" y="2"/>
                  <a:pt x="408" y="27"/>
                  <a:pt x="492" y="32"/>
                </a:cubicBezTo>
                <a:cubicBezTo>
                  <a:pt x="524" y="88"/>
                  <a:pt x="524" y="73"/>
                  <a:pt x="540" y="76"/>
                </a:cubicBezTo>
                <a:cubicBezTo>
                  <a:pt x="593" y="66"/>
                  <a:pt x="555" y="85"/>
                  <a:pt x="588" y="52"/>
                </a:cubicBezTo>
                <a:cubicBezTo>
                  <a:pt x="786" y="54"/>
                  <a:pt x="963" y="70"/>
                  <a:pt x="1162" y="76"/>
                </a:cubicBezTo>
                <a:cubicBezTo>
                  <a:pt x="1271" y="88"/>
                  <a:pt x="1243" y="156"/>
                  <a:pt x="1268" y="158"/>
                </a:cubicBezTo>
                <a:cubicBezTo>
                  <a:pt x="1292" y="160"/>
                  <a:pt x="1307" y="109"/>
                  <a:pt x="1356" y="99"/>
                </a:cubicBezTo>
                <a:cubicBezTo>
                  <a:pt x="1409" y="99"/>
                  <a:pt x="1520" y="107"/>
                  <a:pt x="1562" y="99"/>
                </a:cubicBezTo>
                <a:cubicBezTo>
                  <a:pt x="1685" y="100"/>
                  <a:pt x="1998" y="83"/>
                  <a:pt x="2092" y="105"/>
                </a:cubicBezTo>
                <a:cubicBezTo>
                  <a:pt x="2118" y="145"/>
                  <a:pt x="2106" y="207"/>
                  <a:pt x="2127" y="234"/>
                </a:cubicBezTo>
                <a:cubicBezTo>
                  <a:pt x="2131" y="239"/>
                  <a:pt x="2139" y="238"/>
                  <a:pt x="2145" y="240"/>
                </a:cubicBezTo>
                <a:cubicBezTo>
                  <a:pt x="2193" y="230"/>
                  <a:pt x="2200" y="202"/>
                  <a:pt x="2245" y="187"/>
                </a:cubicBezTo>
                <a:cubicBezTo>
                  <a:pt x="2302" y="185"/>
                  <a:pt x="2551" y="209"/>
                  <a:pt x="2604" y="222"/>
                </a:cubicBezTo>
                <a:cubicBezTo>
                  <a:pt x="2616" y="281"/>
                  <a:pt x="2622" y="339"/>
                  <a:pt x="2622" y="410"/>
                </a:cubicBezTo>
                <a:cubicBezTo>
                  <a:pt x="2624" y="423"/>
                  <a:pt x="2629" y="488"/>
                  <a:pt x="2640" y="503"/>
                </a:cubicBezTo>
                <a:cubicBezTo>
                  <a:pt x="2644" y="508"/>
                  <a:pt x="2651" y="507"/>
                  <a:pt x="2657" y="509"/>
                </a:cubicBezTo>
                <a:cubicBezTo>
                  <a:pt x="2661" y="503"/>
                  <a:pt x="2664" y="497"/>
                  <a:pt x="2669" y="492"/>
                </a:cubicBezTo>
                <a:cubicBezTo>
                  <a:pt x="2674" y="487"/>
                  <a:pt x="2682" y="486"/>
                  <a:pt x="2687" y="480"/>
                </a:cubicBezTo>
                <a:cubicBezTo>
                  <a:pt x="2691" y="475"/>
                  <a:pt x="2689" y="467"/>
                  <a:pt x="2693" y="462"/>
                </a:cubicBezTo>
                <a:cubicBezTo>
                  <a:pt x="2697" y="456"/>
                  <a:pt x="2704" y="451"/>
                  <a:pt x="2710" y="445"/>
                </a:cubicBezTo>
                <a:cubicBezTo>
                  <a:pt x="2724" y="403"/>
                  <a:pt x="2711" y="417"/>
                  <a:pt x="2740" y="398"/>
                </a:cubicBezTo>
                <a:cubicBezTo>
                  <a:pt x="2806" y="404"/>
                  <a:pt x="2838" y="410"/>
                  <a:pt x="2905" y="404"/>
                </a:cubicBezTo>
                <a:cubicBezTo>
                  <a:pt x="2975" y="409"/>
                  <a:pt x="3046" y="417"/>
                  <a:pt x="3117" y="421"/>
                </a:cubicBezTo>
                <a:cubicBezTo>
                  <a:pt x="3170" y="432"/>
                  <a:pt x="3159" y="425"/>
                  <a:pt x="3175" y="474"/>
                </a:cubicBezTo>
                <a:cubicBezTo>
                  <a:pt x="3179" y="563"/>
                  <a:pt x="3185" y="618"/>
                  <a:pt x="3205" y="697"/>
                </a:cubicBezTo>
                <a:cubicBezTo>
                  <a:pt x="3208" y="746"/>
                  <a:pt x="3207" y="801"/>
                  <a:pt x="3223" y="849"/>
                </a:cubicBezTo>
                <a:cubicBezTo>
                  <a:pt x="3267" y="834"/>
                  <a:pt x="3249" y="782"/>
                  <a:pt x="3293" y="767"/>
                </a:cubicBezTo>
                <a:cubicBezTo>
                  <a:pt x="3323" y="770"/>
                  <a:pt x="3469" y="774"/>
                  <a:pt x="3493" y="791"/>
                </a:cubicBezTo>
                <a:cubicBezTo>
                  <a:pt x="3525" y="807"/>
                  <a:pt x="3501" y="834"/>
                  <a:pt x="3535" y="873"/>
                </a:cubicBezTo>
                <a:cubicBezTo>
                  <a:pt x="3557" y="923"/>
                  <a:pt x="3609" y="1037"/>
                  <a:pt x="3629" y="1095"/>
                </a:cubicBezTo>
                <a:cubicBezTo>
                  <a:pt x="3640" y="1138"/>
                  <a:pt x="3639" y="1183"/>
                  <a:pt x="3652" y="1224"/>
                </a:cubicBezTo>
                <a:cubicBezTo>
                  <a:pt x="3668" y="1316"/>
                  <a:pt x="3705" y="1543"/>
                  <a:pt x="3723" y="1646"/>
                </a:cubicBezTo>
                <a:cubicBezTo>
                  <a:pt x="3742" y="1762"/>
                  <a:pt x="3743" y="1860"/>
                  <a:pt x="3752" y="1919"/>
                </a:cubicBezTo>
                <a:cubicBezTo>
                  <a:pt x="3760" y="1989"/>
                  <a:pt x="3769" y="2039"/>
                  <a:pt x="3770" y="2062"/>
                </a:cubicBezTo>
              </a:path>
            </a:pathLst>
          </a:custGeom>
          <a:noFill/>
          <a:ln w="38100">
            <a:solidFill>
              <a:srgbClr val="9933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0103" name="Freeform 7"/>
          <p:cNvSpPr>
            <a:spLocks/>
          </p:cNvSpPr>
          <p:nvPr/>
        </p:nvSpPr>
        <p:spPr bwMode="auto">
          <a:xfrm>
            <a:off x="1447800" y="3124200"/>
            <a:ext cx="5067300" cy="2354263"/>
          </a:xfrm>
          <a:custGeom>
            <a:avLst/>
            <a:gdLst>
              <a:gd name="T0" fmla="*/ 0 w 2928"/>
              <a:gd name="T1" fmla="*/ 2147483647 h 1206"/>
              <a:gd name="T2" fmla="*/ 2147483647 w 2928"/>
              <a:gd name="T3" fmla="*/ 2147483647 h 1206"/>
              <a:gd name="T4" fmla="*/ 2147483647 w 2928"/>
              <a:gd name="T5" fmla="*/ 2147483647 h 1206"/>
              <a:gd name="T6" fmla="*/ 2147483647 w 2928"/>
              <a:gd name="T7" fmla="*/ 2147483647 h 1206"/>
              <a:gd name="T8" fmla="*/ 2147483647 w 2928"/>
              <a:gd name="T9" fmla="*/ 2147483647 h 1206"/>
              <a:gd name="T10" fmla="*/ 2147483647 w 2928"/>
              <a:gd name="T11" fmla="*/ 2147483647 h 1206"/>
              <a:gd name="T12" fmla="*/ 2147483647 w 2928"/>
              <a:gd name="T13" fmla="*/ 2147483647 h 1206"/>
              <a:gd name="T14" fmla="*/ 2147483647 w 2928"/>
              <a:gd name="T15" fmla="*/ 2147483647 h 1206"/>
              <a:gd name="T16" fmla="*/ 2147483647 w 2928"/>
              <a:gd name="T17" fmla="*/ 2147483647 h 1206"/>
              <a:gd name="T18" fmla="*/ 2147483647 w 2928"/>
              <a:gd name="T19" fmla="*/ 2147483647 h 1206"/>
              <a:gd name="T20" fmla="*/ 2147483647 w 2928"/>
              <a:gd name="T21" fmla="*/ 2147483647 h 1206"/>
              <a:gd name="T22" fmla="*/ 2147483647 w 2928"/>
              <a:gd name="T23" fmla="*/ 2147483647 h 1206"/>
              <a:gd name="T24" fmla="*/ 2147483647 w 2928"/>
              <a:gd name="T25" fmla="*/ 2147483647 h 1206"/>
              <a:gd name="T26" fmla="*/ 2147483647 w 2928"/>
              <a:gd name="T27" fmla="*/ 2147483647 h 1206"/>
              <a:gd name="T28" fmla="*/ 2147483647 w 2928"/>
              <a:gd name="T29" fmla="*/ 2147483647 h 1206"/>
              <a:gd name="T30" fmla="*/ 2147483647 w 2928"/>
              <a:gd name="T31" fmla="*/ 2147483647 h 1206"/>
              <a:gd name="T32" fmla="*/ 2147483647 w 2928"/>
              <a:gd name="T33" fmla="*/ 2147483647 h 1206"/>
              <a:gd name="T34" fmla="*/ 2147483647 w 2928"/>
              <a:gd name="T35" fmla="*/ 2147483647 h 1206"/>
              <a:gd name="T36" fmla="*/ 2147483647 w 2928"/>
              <a:gd name="T37" fmla="*/ 2147483647 h 1206"/>
              <a:gd name="T38" fmla="*/ 2147483647 w 2928"/>
              <a:gd name="T39" fmla="*/ 2147483647 h 1206"/>
              <a:gd name="T40" fmla="*/ 2147483647 w 2928"/>
              <a:gd name="T41" fmla="*/ 2147483647 h 1206"/>
              <a:gd name="T42" fmla="*/ 2147483647 w 2928"/>
              <a:gd name="T43" fmla="*/ 2147483647 h 1206"/>
              <a:gd name="T44" fmla="*/ 2147483647 w 2928"/>
              <a:gd name="T45" fmla="*/ 2147483647 h 1206"/>
              <a:gd name="T46" fmla="*/ 2147483647 w 2928"/>
              <a:gd name="T47" fmla="*/ 2147483647 h 1206"/>
              <a:gd name="T48" fmla="*/ 2147483647 w 2928"/>
              <a:gd name="T49" fmla="*/ 2147483647 h 1206"/>
              <a:gd name="T50" fmla="*/ 2147483647 w 2928"/>
              <a:gd name="T51" fmla="*/ 2147483647 h 1206"/>
              <a:gd name="T52" fmla="*/ 2147483647 w 2928"/>
              <a:gd name="T53" fmla="*/ 2147483647 h 1206"/>
              <a:gd name="T54" fmla="*/ 2147483647 w 2928"/>
              <a:gd name="T55" fmla="*/ 2147483647 h 1206"/>
              <a:gd name="T56" fmla="*/ 2147483647 w 2928"/>
              <a:gd name="T57" fmla="*/ 2147483647 h 1206"/>
              <a:gd name="T58" fmla="*/ 2147483647 w 2928"/>
              <a:gd name="T59" fmla="*/ 2147483647 h 1206"/>
              <a:gd name="T60" fmla="*/ 2147483647 w 2928"/>
              <a:gd name="T61" fmla="*/ 2147483647 h 1206"/>
              <a:gd name="T62" fmla="*/ 2147483647 w 2928"/>
              <a:gd name="T63" fmla="*/ 2147483647 h 1206"/>
              <a:gd name="T64" fmla="*/ 2147483647 w 2928"/>
              <a:gd name="T65" fmla="*/ 2147483647 h 1206"/>
              <a:gd name="T66" fmla="*/ 2147483647 w 2928"/>
              <a:gd name="T67" fmla="*/ 2147483647 h 1206"/>
              <a:gd name="T68" fmla="*/ 2147483647 w 2928"/>
              <a:gd name="T69" fmla="*/ 2147483647 h 1206"/>
              <a:gd name="T70" fmla="*/ 2147483647 w 2928"/>
              <a:gd name="T71" fmla="*/ 2147483647 h 1206"/>
              <a:gd name="T72" fmla="*/ 2147483647 w 2928"/>
              <a:gd name="T73" fmla="*/ 2147483647 h 1206"/>
              <a:gd name="T74" fmla="*/ 2147483647 w 2928"/>
              <a:gd name="T75" fmla="*/ 2147483647 h 1206"/>
              <a:gd name="T76" fmla="*/ 2147483647 w 2928"/>
              <a:gd name="T77" fmla="*/ 2147483647 h 1206"/>
              <a:gd name="T78" fmla="*/ 2147483647 w 2928"/>
              <a:gd name="T79" fmla="*/ 2147483647 h 1206"/>
              <a:gd name="T80" fmla="*/ 2147483647 w 2928"/>
              <a:gd name="T81" fmla="*/ 2147483647 h 1206"/>
              <a:gd name="T82" fmla="*/ 2147483647 w 2928"/>
              <a:gd name="T83" fmla="*/ 2147483647 h 1206"/>
              <a:gd name="T84" fmla="*/ 2147483647 w 2928"/>
              <a:gd name="T85" fmla="*/ 2147483647 h 1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8" h="1206">
                <a:moveTo>
                  <a:pt x="0" y="138"/>
                </a:moveTo>
                <a:cubicBezTo>
                  <a:pt x="49" y="160"/>
                  <a:pt x="238" y="290"/>
                  <a:pt x="294" y="270"/>
                </a:cubicBezTo>
                <a:cubicBezTo>
                  <a:pt x="318" y="239"/>
                  <a:pt x="285" y="58"/>
                  <a:pt x="341" y="18"/>
                </a:cubicBezTo>
                <a:cubicBezTo>
                  <a:pt x="437" y="25"/>
                  <a:pt x="515" y="0"/>
                  <a:pt x="630" y="30"/>
                </a:cubicBezTo>
                <a:cubicBezTo>
                  <a:pt x="649" y="76"/>
                  <a:pt x="652" y="124"/>
                  <a:pt x="656" y="126"/>
                </a:cubicBezTo>
                <a:cubicBezTo>
                  <a:pt x="669" y="121"/>
                  <a:pt x="679" y="50"/>
                  <a:pt x="713" y="36"/>
                </a:cubicBezTo>
                <a:cubicBezTo>
                  <a:pt x="761" y="38"/>
                  <a:pt x="810" y="33"/>
                  <a:pt x="857" y="42"/>
                </a:cubicBezTo>
                <a:cubicBezTo>
                  <a:pt x="874" y="45"/>
                  <a:pt x="876" y="100"/>
                  <a:pt x="893" y="120"/>
                </a:cubicBezTo>
                <a:cubicBezTo>
                  <a:pt x="931" y="52"/>
                  <a:pt x="897" y="56"/>
                  <a:pt x="955" y="48"/>
                </a:cubicBezTo>
                <a:cubicBezTo>
                  <a:pt x="1014" y="40"/>
                  <a:pt x="1007" y="40"/>
                  <a:pt x="1064" y="42"/>
                </a:cubicBezTo>
                <a:cubicBezTo>
                  <a:pt x="1086" y="48"/>
                  <a:pt x="1064" y="86"/>
                  <a:pt x="1090" y="84"/>
                </a:cubicBezTo>
                <a:cubicBezTo>
                  <a:pt x="1146" y="18"/>
                  <a:pt x="1102" y="60"/>
                  <a:pt x="1231" y="52"/>
                </a:cubicBezTo>
                <a:cubicBezTo>
                  <a:pt x="1263" y="54"/>
                  <a:pt x="1268" y="74"/>
                  <a:pt x="1281" y="96"/>
                </a:cubicBezTo>
                <a:cubicBezTo>
                  <a:pt x="1284" y="140"/>
                  <a:pt x="1286" y="144"/>
                  <a:pt x="1306" y="186"/>
                </a:cubicBezTo>
                <a:cubicBezTo>
                  <a:pt x="1318" y="190"/>
                  <a:pt x="1332" y="129"/>
                  <a:pt x="1348" y="120"/>
                </a:cubicBezTo>
                <a:cubicBezTo>
                  <a:pt x="1361" y="122"/>
                  <a:pt x="1385" y="124"/>
                  <a:pt x="1399" y="132"/>
                </a:cubicBezTo>
                <a:cubicBezTo>
                  <a:pt x="1436" y="145"/>
                  <a:pt x="1532" y="160"/>
                  <a:pt x="1565" y="198"/>
                </a:cubicBezTo>
                <a:cubicBezTo>
                  <a:pt x="1580" y="251"/>
                  <a:pt x="1581" y="308"/>
                  <a:pt x="1596" y="360"/>
                </a:cubicBezTo>
                <a:cubicBezTo>
                  <a:pt x="1615" y="325"/>
                  <a:pt x="1599" y="359"/>
                  <a:pt x="1611" y="300"/>
                </a:cubicBezTo>
                <a:cubicBezTo>
                  <a:pt x="1614" y="288"/>
                  <a:pt x="1622" y="264"/>
                  <a:pt x="1622" y="264"/>
                </a:cubicBezTo>
                <a:cubicBezTo>
                  <a:pt x="1651" y="267"/>
                  <a:pt x="1758" y="256"/>
                  <a:pt x="1788" y="282"/>
                </a:cubicBezTo>
                <a:cubicBezTo>
                  <a:pt x="1823" y="340"/>
                  <a:pt x="1819" y="596"/>
                  <a:pt x="1833" y="612"/>
                </a:cubicBezTo>
                <a:cubicBezTo>
                  <a:pt x="1857" y="536"/>
                  <a:pt x="1850" y="481"/>
                  <a:pt x="1869" y="414"/>
                </a:cubicBezTo>
                <a:cubicBezTo>
                  <a:pt x="1911" y="398"/>
                  <a:pt x="1932" y="420"/>
                  <a:pt x="1980" y="432"/>
                </a:cubicBezTo>
                <a:cubicBezTo>
                  <a:pt x="2000" y="600"/>
                  <a:pt x="2027" y="834"/>
                  <a:pt x="2032" y="888"/>
                </a:cubicBezTo>
                <a:cubicBezTo>
                  <a:pt x="2059" y="963"/>
                  <a:pt x="2124" y="931"/>
                  <a:pt x="2144" y="880"/>
                </a:cubicBezTo>
                <a:cubicBezTo>
                  <a:pt x="2151" y="837"/>
                  <a:pt x="2143" y="605"/>
                  <a:pt x="2153" y="582"/>
                </a:cubicBezTo>
                <a:cubicBezTo>
                  <a:pt x="2167" y="534"/>
                  <a:pt x="2160" y="584"/>
                  <a:pt x="2226" y="594"/>
                </a:cubicBezTo>
                <a:cubicBezTo>
                  <a:pt x="2254" y="598"/>
                  <a:pt x="2247" y="896"/>
                  <a:pt x="2272" y="960"/>
                </a:cubicBezTo>
                <a:lnTo>
                  <a:pt x="2376" y="976"/>
                </a:lnTo>
                <a:cubicBezTo>
                  <a:pt x="2385" y="986"/>
                  <a:pt x="2397" y="694"/>
                  <a:pt x="2424" y="704"/>
                </a:cubicBezTo>
                <a:cubicBezTo>
                  <a:pt x="2445" y="713"/>
                  <a:pt x="2519" y="694"/>
                  <a:pt x="2544" y="720"/>
                </a:cubicBezTo>
                <a:cubicBezTo>
                  <a:pt x="2557" y="744"/>
                  <a:pt x="2560" y="902"/>
                  <a:pt x="2567" y="930"/>
                </a:cubicBezTo>
                <a:cubicBezTo>
                  <a:pt x="2573" y="958"/>
                  <a:pt x="2573" y="1008"/>
                  <a:pt x="2577" y="1020"/>
                </a:cubicBezTo>
                <a:cubicBezTo>
                  <a:pt x="2583" y="1020"/>
                  <a:pt x="2583" y="1008"/>
                  <a:pt x="2587" y="1002"/>
                </a:cubicBezTo>
                <a:cubicBezTo>
                  <a:pt x="2593" y="990"/>
                  <a:pt x="2598" y="954"/>
                  <a:pt x="2613" y="948"/>
                </a:cubicBezTo>
                <a:cubicBezTo>
                  <a:pt x="2632" y="947"/>
                  <a:pt x="2687" y="937"/>
                  <a:pt x="2706" y="954"/>
                </a:cubicBezTo>
                <a:cubicBezTo>
                  <a:pt x="2719" y="973"/>
                  <a:pt x="2694" y="1037"/>
                  <a:pt x="2727" y="1050"/>
                </a:cubicBezTo>
                <a:cubicBezTo>
                  <a:pt x="2741" y="1065"/>
                  <a:pt x="2772" y="1071"/>
                  <a:pt x="2789" y="1086"/>
                </a:cubicBezTo>
                <a:cubicBezTo>
                  <a:pt x="2794" y="1162"/>
                  <a:pt x="2783" y="1172"/>
                  <a:pt x="2825" y="1140"/>
                </a:cubicBezTo>
                <a:cubicBezTo>
                  <a:pt x="2843" y="1153"/>
                  <a:pt x="2883" y="1157"/>
                  <a:pt x="2897" y="1164"/>
                </a:cubicBezTo>
                <a:cubicBezTo>
                  <a:pt x="2913" y="1172"/>
                  <a:pt x="2918" y="1181"/>
                  <a:pt x="2923" y="1188"/>
                </a:cubicBezTo>
                <a:cubicBezTo>
                  <a:pt x="2926" y="1192"/>
                  <a:pt x="2928" y="1206"/>
                  <a:pt x="2928" y="1206"/>
                </a:cubicBezTo>
              </a:path>
            </a:pathLst>
          </a:cu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Line 8"/>
          <p:cNvSpPr>
            <a:spLocks noChangeShapeType="1"/>
          </p:cNvSpPr>
          <p:nvPr/>
        </p:nvSpPr>
        <p:spPr bwMode="auto">
          <a:xfrm>
            <a:off x="1474788" y="1065213"/>
            <a:ext cx="0" cy="4497387"/>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9"/>
          <p:cNvSpPr>
            <a:spLocks noChangeShapeType="1"/>
          </p:cNvSpPr>
          <p:nvPr/>
        </p:nvSpPr>
        <p:spPr bwMode="auto">
          <a:xfrm>
            <a:off x="1371600" y="5468938"/>
            <a:ext cx="6934200" cy="0"/>
          </a:xfrm>
          <a:prstGeom prst="line">
            <a:avLst/>
          </a:prstGeom>
          <a:noFill/>
          <a:ln w="5715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Text Box 10"/>
          <p:cNvSpPr txBox="1">
            <a:spLocks noChangeArrowheads="1"/>
          </p:cNvSpPr>
          <p:nvPr/>
        </p:nvSpPr>
        <p:spPr bwMode="auto">
          <a:xfrm rot="-5400000">
            <a:off x="125412" y="3151188"/>
            <a:ext cx="1852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50000"/>
              </a:spcBef>
            </a:pPr>
            <a:r>
              <a:rPr lang="en-US" sz="3200" b="1" i="0">
                <a:solidFill>
                  <a:srgbClr val="000066"/>
                </a:solidFill>
              </a:rPr>
              <a:t>HEALTH</a:t>
            </a:r>
          </a:p>
        </p:txBody>
      </p:sp>
      <p:sp>
        <p:nvSpPr>
          <p:cNvPr id="35849" name="Text Box 11"/>
          <p:cNvSpPr txBox="1">
            <a:spLocks noChangeArrowheads="1"/>
          </p:cNvSpPr>
          <p:nvPr/>
        </p:nvSpPr>
        <p:spPr bwMode="auto">
          <a:xfrm rot="-5400000">
            <a:off x="746125" y="166052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50000"/>
              </a:spcBef>
            </a:pPr>
            <a:r>
              <a:rPr lang="en-US" sz="1600" i="0">
                <a:solidFill>
                  <a:srgbClr val="000066"/>
                </a:solidFill>
              </a:rPr>
              <a:t>GOOD</a:t>
            </a:r>
          </a:p>
        </p:txBody>
      </p:sp>
      <p:sp>
        <p:nvSpPr>
          <p:cNvPr id="35850" name="Text Box 12"/>
          <p:cNvSpPr txBox="1">
            <a:spLocks noChangeArrowheads="1"/>
          </p:cNvSpPr>
          <p:nvPr/>
        </p:nvSpPr>
        <p:spPr bwMode="auto">
          <a:xfrm rot="-5400000">
            <a:off x="746125" y="478472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50000"/>
              </a:spcBef>
            </a:pPr>
            <a:r>
              <a:rPr lang="en-US" sz="1600" i="0">
                <a:solidFill>
                  <a:srgbClr val="000066"/>
                </a:solidFill>
              </a:rPr>
              <a:t>POOR</a:t>
            </a:r>
          </a:p>
        </p:txBody>
      </p:sp>
      <p:sp>
        <p:nvSpPr>
          <p:cNvPr id="35851" name="Text Box 13"/>
          <p:cNvSpPr txBox="1">
            <a:spLocks noChangeArrowheads="1"/>
          </p:cNvSpPr>
          <p:nvPr/>
        </p:nvSpPr>
        <p:spPr bwMode="auto">
          <a:xfrm>
            <a:off x="3429000" y="5486400"/>
            <a:ext cx="29987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50000"/>
              </a:spcBef>
            </a:pPr>
            <a:r>
              <a:rPr lang="en-US" sz="3200" b="1" i="0">
                <a:solidFill>
                  <a:srgbClr val="000066"/>
                </a:solidFill>
              </a:rPr>
              <a:t>LIFE SPAN</a:t>
            </a:r>
          </a:p>
        </p:txBody>
      </p:sp>
      <p:sp>
        <p:nvSpPr>
          <p:cNvPr id="35852" name="Text Box 14"/>
          <p:cNvSpPr txBox="1">
            <a:spLocks noChangeArrowheads="1"/>
          </p:cNvSpPr>
          <p:nvPr/>
        </p:nvSpPr>
        <p:spPr bwMode="auto">
          <a:xfrm>
            <a:off x="1524000" y="55308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50000"/>
              </a:spcBef>
            </a:pPr>
            <a:r>
              <a:rPr lang="en-US" sz="1600" i="0">
                <a:solidFill>
                  <a:srgbClr val="000066"/>
                </a:solidFill>
              </a:rPr>
              <a:t>BIRTH</a:t>
            </a:r>
          </a:p>
        </p:txBody>
      </p:sp>
      <p:sp>
        <p:nvSpPr>
          <p:cNvPr id="35853" name="Text Box 15"/>
          <p:cNvSpPr txBox="1">
            <a:spLocks noChangeArrowheads="1"/>
          </p:cNvSpPr>
          <p:nvPr/>
        </p:nvSpPr>
        <p:spPr bwMode="auto">
          <a:xfrm>
            <a:off x="6781800" y="55308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50000"/>
              </a:spcBef>
            </a:pPr>
            <a:r>
              <a:rPr lang="en-US" sz="1600" i="0">
                <a:solidFill>
                  <a:srgbClr val="000066"/>
                </a:solidFill>
              </a:rPr>
              <a:t>DEATH</a:t>
            </a:r>
          </a:p>
        </p:txBody>
      </p:sp>
      <p:sp>
        <p:nvSpPr>
          <p:cNvPr id="900112" name="Text Box 16"/>
          <p:cNvSpPr txBox="1">
            <a:spLocks noChangeArrowheads="1"/>
          </p:cNvSpPr>
          <p:nvPr/>
        </p:nvSpPr>
        <p:spPr bwMode="auto">
          <a:xfrm>
            <a:off x="1511300" y="2667000"/>
            <a:ext cx="5346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25000"/>
              </a:spcBef>
            </a:pPr>
            <a:r>
              <a:rPr lang="en-US" sz="2800" i="0">
                <a:solidFill>
                  <a:srgbClr val="FF0000"/>
                </a:solidFill>
              </a:rPr>
              <a:t>A Chronic Early Terminal Life</a:t>
            </a:r>
            <a:endParaRPr lang="en-US" i="0">
              <a:solidFill>
                <a:srgbClr val="FF0000"/>
              </a:solidFill>
            </a:endParaRPr>
          </a:p>
        </p:txBody>
      </p:sp>
      <p:sp>
        <p:nvSpPr>
          <p:cNvPr id="900114" name="Text Box 18"/>
          <p:cNvSpPr txBox="1">
            <a:spLocks noChangeArrowheads="1"/>
          </p:cNvSpPr>
          <p:nvPr/>
        </p:nvSpPr>
        <p:spPr bwMode="auto">
          <a:xfrm>
            <a:off x="2286000" y="1762125"/>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25000"/>
              </a:spcBef>
            </a:pPr>
            <a:r>
              <a:rPr lang="en-US" sz="2800" i="0">
                <a:solidFill>
                  <a:srgbClr val="993366"/>
                </a:solidFill>
              </a:rPr>
              <a:t>A Typical Life</a:t>
            </a:r>
            <a:endParaRPr lang="en-US" i="0">
              <a:solidFill>
                <a:srgbClr val="FF0000"/>
              </a:solidFill>
            </a:endParaRPr>
          </a:p>
        </p:txBody>
      </p:sp>
      <p:sp>
        <p:nvSpPr>
          <p:cNvPr id="900115" name="Text Box 19"/>
          <p:cNvSpPr txBox="1">
            <a:spLocks noChangeArrowheads="1"/>
          </p:cNvSpPr>
          <p:nvPr/>
        </p:nvSpPr>
        <p:spPr bwMode="auto">
          <a:xfrm>
            <a:off x="3581400" y="863600"/>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3657600" eaLnBrk="0" hangingPunct="0">
              <a:defRPr i="1">
                <a:solidFill>
                  <a:schemeClr val="tx1"/>
                </a:solidFill>
                <a:latin typeface="Arial" charset="0"/>
                <a:cs typeface="Arial" charset="0"/>
              </a:defRPr>
            </a:lvl1pPr>
            <a:lvl2pPr marL="742950" indent="-285750" defTabSz="3657600" eaLnBrk="0" hangingPunct="0">
              <a:defRPr i="1">
                <a:solidFill>
                  <a:schemeClr val="tx1"/>
                </a:solidFill>
                <a:latin typeface="Arial" charset="0"/>
                <a:cs typeface="Arial" charset="0"/>
              </a:defRPr>
            </a:lvl2pPr>
            <a:lvl3pPr marL="1143000" indent="-228600" defTabSz="3657600" eaLnBrk="0" hangingPunct="0">
              <a:defRPr i="1">
                <a:solidFill>
                  <a:schemeClr val="tx1"/>
                </a:solidFill>
                <a:latin typeface="Arial" charset="0"/>
                <a:cs typeface="Arial" charset="0"/>
              </a:defRPr>
            </a:lvl3pPr>
            <a:lvl4pPr marL="1600200" indent="-228600" defTabSz="3657600" eaLnBrk="0" hangingPunct="0">
              <a:defRPr i="1">
                <a:solidFill>
                  <a:schemeClr val="tx1"/>
                </a:solidFill>
                <a:latin typeface="Arial" charset="0"/>
                <a:cs typeface="Arial" charset="0"/>
              </a:defRPr>
            </a:lvl4pPr>
            <a:lvl5pPr marL="2057400" indent="-228600" defTabSz="3657600" eaLnBrk="0" hangingPunct="0">
              <a:defRPr i="1">
                <a:solidFill>
                  <a:schemeClr val="tx1"/>
                </a:solidFill>
                <a:latin typeface="Arial" charset="0"/>
                <a:cs typeface="Arial" charset="0"/>
              </a:defRPr>
            </a:lvl5pPr>
            <a:lvl6pPr marL="2514600" indent="-228600" defTabSz="3657600" eaLnBrk="0" fontAlgn="base" hangingPunct="0">
              <a:spcBef>
                <a:spcPct val="0"/>
              </a:spcBef>
              <a:spcAft>
                <a:spcPct val="0"/>
              </a:spcAft>
              <a:defRPr i="1">
                <a:solidFill>
                  <a:schemeClr val="tx1"/>
                </a:solidFill>
                <a:latin typeface="Arial" charset="0"/>
                <a:cs typeface="Arial" charset="0"/>
              </a:defRPr>
            </a:lvl6pPr>
            <a:lvl7pPr marL="2971800" indent="-228600" defTabSz="3657600" eaLnBrk="0" fontAlgn="base" hangingPunct="0">
              <a:spcBef>
                <a:spcPct val="0"/>
              </a:spcBef>
              <a:spcAft>
                <a:spcPct val="0"/>
              </a:spcAft>
              <a:defRPr i="1">
                <a:solidFill>
                  <a:schemeClr val="tx1"/>
                </a:solidFill>
                <a:latin typeface="Arial" charset="0"/>
                <a:cs typeface="Arial" charset="0"/>
              </a:defRPr>
            </a:lvl7pPr>
            <a:lvl8pPr marL="3429000" indent="-228600" defTabSz="3657600" eaLnBrk="0" fontAlgn="base" hangingPunct="0">
              <a:spcBef>
                <a:spcPct val="0"/>
              </a:spcBef>
              <a:spcAft>
                <a:spcPct val="0"/>
              </a:spcAft>
              <a:defRPr i="1">
                <a:solidFill>
                  <a:schemeClr val="tx1"/>
                </a:solidFill>
                <a:latin typeface="Arial" charset="0"/>
                <a:cs typeface="Arial" charset="0"/>
              </a:defRPr>
            </a:lvl8pPr>
            <a:lvl9pPr marL="3886200" indent="-228600" defTabSz="3657600" eaLnBrk="0" fontAlgn="base" hangingPunct="0">
              <a:spcBef>
                <a:spcPct val="0"/>
              </a:spcBef>
              <a:spcAft>
                <a:spcPct val="0"/>
              </a:spcAft>
              <a:defRPr i="1">
                <a:solidFill>
                  <a:schemeClr val="tx1"/>
                </a:solidFill>
                <a:latin typeface="Arial" charset="0"/>
                <a:cs typeface="Arial" charset="0"/>
              </a:defRPr>
            </a:lvl9pPr>
          </a:lstStyle>
          <a:p>
            <a:pPr eaLnBrk="1" hangingPunct="1">
              <a:spcBef>
                <a:spcPct val="25000"/>
              </a:spcBef>
            </a:pPr>
            <a:r>
              <a:rPr lang="en-US" sz="2800" i="0">
                <a:solidFill>
                  <a:srgbClr val="006600"/>
                </a:solidFill>
              </a:rPr>
              <a:t>An Ideal Life of Health</a:t>
            </a:r>
            <a:endParaRPr lang="en-US" i="0">
              <a:solidFill>
                <a:srgbClr val="FF0000"/>
              </a:solidFill>
            </a:endParaRPr>
          </a:p>
        </p:txBody>
      </p:sp>
    </p:spTree>
    <p:extLst>
      <p:ext uri="{BB962C8B-B14F-4D97-AF65-F5344CB8AC3E}">
        <p14:creationId xmlns:p14="http://schemas.microsoft.com/office/powerpoint/2010/main" val="1635957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0115"/>
                                        </p:tgtEl>
                                        <p:attrNameLst>
                                          <p:attrName>style.visibility</p:attrName>
                                        </p:attrNameLst>
                                      </p:cBhvr>
                                      <p:to>
                                        <p:strVal val="visible"/>
                                      </p:to>
                                    </p:set>
                                    <p:animEffect transition="in" filter="fade">
                                      <p:cBhvr>
                                        <p:cTn id="7" dur="1000"/>
                                        <p:tgtEl>
                                          <p:spTgt spid="9001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0101"/>
                                        </p:tgtEl>
                                        <p:attrNameLst>
                                          <p:attrName>style.visibility</p:attrName>
                                        </p:attrNameLst>
                                      </p:cBhvr>
                                      <p:to>
                                        <p:strVal val="visible"/>
                                      </p:to>
                                    </p:set>
                                    <p:animEffect transition="in" filter="fade">
                                      <p:cBhvr>
                                        <p:cTn id="10" dur="1000"/>
                                        <p:tgtEl>
                                          <p:spTgt spid="9001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00114"/>
                                        </p:tgtEl>
                                        <p:attrNameLst>
                                          <p:attrName>style.visibility</p:attrName>
                                        </p:attrNameLst>
                                      </p:cBhvr>
                                      <p:to>
                                        <p:strVal val="visible"/>
                                      </p:to>
                                    </p:set>
                                    <p:animEffect transition="in" filter="fade">
                                      <p:cBhvr>
                                        <p:cTn id="15" dur="1000"/>
                                        <p:tgtEl>
                                          <p:spTgt spid="9001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00102"/>
                                        </p:tgtEl>
                                        <p:attrNameLst>
                                          <p:attrName>style.visibility</p:attrName>
                                        </p:attrNameLst>
                                      </p:cBhvr>
                                      <p:to>
                                        <p:strVal val="visible"/>
                                      </p:to>
                                    </p:set>
                                    <p:animEffect transition="in" filter="fade">
                                      <p:cBhvr>
                                        <p:cTn id="18" dur="1000"/>
                                        <p:tgtEl>
                                          <p:spTgt spid="9001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00112"/>
                                        </p:tgtEl>
                                        <p:attrNameLst>
                                          <p:attrName>style.visibility</p:attrName>
                                        </p:attrNameLst>
                                      </p:cBhvr>
                                      <p:to>
                                        <p:strVal val="visible"/>
                                      </p:to>
                                    </p:set>
                                    <p:animEffect transition="in" filter="fade">
                                      <p:cBhvr>
                                        <p:cTn id="23" dur="1000"/>
                                        <p:tgtEl>
                                          <p:spTgt spid="9001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00103"/>
                                        </p:tgtEl>
                                        <p:attrNameLst>
                                          <p:attrName>style.visibility</p:attrName>
                                        </p:attrNameLst>
                                      </p:cBhvr>
                                      <p:to>
                                        <p:strVal val="visible"/>
                                      </p:to>
                                    </p:set>
                                    <p:animEffect transition="in" filter="fade">
                                      <p:cBhvr>
                                        <p:cTn id="26" dur="1000"/>
                                        <p:tgtEl>
                                          <p:spTgt spid="90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101" grpId="0" animBg="1"/>
      <p:bldP spid="900102" grpId="0" animBg="1"/>
      <p:bldP spid="900103" grpId="0" animBg="1"/>
      <p:bldP spid="900112" grpId="0"/>
      <p:bldP spid="900114" grpId="0"/>
      <p:bldP spid="90011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charset="0"/>
              </a:defRPr>
            </a:lvl1pPr>
            <a:lvl2pPr marL="742950" indent="-285750">
              <a:defRPr kumimoji="1" sz="2400">
                <a:solidFill>
                  <a:schemeClr val="tx1"/>
                </a:solidFill>
                <a:latin typeface="Tahoma" charset="0"/>
              </a:defRPr>
            </a:lvl2pPr>
            <a:lvl3pPr marL="1143000" indent="-228600">
              <a:defRPr kumimoji="1" sz="2400">
                <a:solidFill>
                  <a:schemeClr val="tx1"/>
                </a:solidFill>
                <a:latin typeface="Tahoma" charset="0"/>
              </a:defRPr>
            </a:lvl3pPr>
            <a:lvl4pPr marL="1600200" indent="-228600">
              <a:defRPr kumimoji="1" sz="2400">
                <a:solidFill>
                  <a:schemeClr val="tx1"/>
                </a:solidFill>
                <a:latin typeface="Tahoma" charset="0"/>
              </a:defRPr>
            </a:lvl4pPr>
            <a:lvl5pPr marL="2057400" indent="-228600">
              <a:defRPr kumimoji="1" sz="2400">
                <a:solidFill>
                  <a:schemeClr val="tx1"/>
                </a:solidFill>
                <a:latin typeface="Tahoma" charset="0"/>
              </a:defRPr>
            </a:lvl5pPr>
            <a:lvl6pPr marL="25146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6pPr>
            <a:lvl7pPr marL="29718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7pPr>
            <a:lvl8pPr marL="34290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8pPr>
            <a:lvl9pPr marL="38862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9pPr>
          </a:lstStyle>
          <a:p>
            <a:endParaRPr kumimoji="0" lang="en-US" sz="2000">
              <a:solidFill>
                <a:srgbClr val="000099"/>
              </a:solidFill>
              <a:latin typeface="Times New Roman" pitchFamily="18" charset="0"/>
            </a:endParaRPr>
          </a:p>
          <a:p>
            <a:endParaRPr kumimoji="0" lang="en-US" sz="1400">
              <a:solidFill>
                <a:srgbClr val="000099"/>
              </a:solidFill>
              <a:latin typeface="Arial" charset="0"/>
            </a:endParaRPr>
          </a:p>
        </p:txBody>
      </p:sp>
      <p:sp>
        <p:nvSpPr>
          <p:cNvPr id="8195" name="Rectangle 2"/>
          <p:cNvSpPr>
            <a:spLocks noGrp="1" noChangeArrowheads="1"/>
          </p:cNvSpPr>
          <p:nvPr>
            <p:ph type="title"/>
          </p:nvPr>
        </p:nvSpPr>
        <p:spPr>
          <a:xfrm>
            <a:off x="457200" y="304800"/>
            <a:ext cx="7315200" cy="990600"/>
          </a:xfrm>
        </p:spPr>
        <p:txBody>
          <a:bodyPr>
            <a:normAutofit/>
          </a:bodyPr>
          <a:lstStyle/>
          <a:p>
            <a:r>
              <a:rPr lang="en-US" sz="2800" dirty="0"/>
              <a:t>What Do Patients with Serious Illness Want?</a:t>
            </a:r>
          </a:p>
        </p:txBody>
      </p:sp>
      <p:sp>
        <p:nvSpPr>
          <p:cNvPr id="540675" name="Rectangle 3"/>
          <p:cNvSpPr>
            <a:spLocks noGrp="1" noChangeArrowheads="1"/>
          </p:cNvSpPr>
          <p:nvPr>
            <p:ph type="body" idx="1"/>
          </p:nvPr>
        </p:nvSpPr>
        <p:spPr>
          <a:xfrm>
            <a:off x="381000" y="1752600"/>
            <a:ext cx="8178800" cy="3733800"/>
          </a:xfrm>
        </p:spPr>
        <p:txBody>
          <a:bodyPr>
            <a:normAutofit lnSpcReduction="10000"/>
          </a:bodyPr>
          <a:lstStyle/>
          <a:p>
            <a:r>
              <a:rPr lang="en-US" sz="2400" dirty="0"/>
              <a:t>Pain and symptom control</a:t>
            </a:r>
          </a:p>
          <a:p>
            <a:endParaRPr lang="en-US" sz="2400" dirty="0"/>
          </a:p>
          <a:p>
            <a:r>
              <a:rPr lang="en-US" sz="2400" dirty="0"/>
              <a:t>Achieve a sense of control</a:t>
            </a:r>
          </a:p>
          <a:p>
            <a:endParaRPr lang="en-US" sz="2400" dirty="0"/>
          </a:p>
          <a:p>
            <a:r>
              <a:rPr lang="en-US" sz="2400" dirty="0"/>
              <a:t>Relieve burdens on family</a:t>
            </a:r>
          </a:p>
          <a:p>
            <a:endParaRPr lang="en-US" sz="2400" dirty="0"/>
          </a:p>
          <a:p>
            <a:r>
              <a:rPr lang="en-US" sz="2400" dirty="0"/>
              <a:t>Strengthen relationships with loved ones</a:t>
            </a:r>
          </a:p>
          <a:p>
            <a:endParaRPr lang="en-US" sz="2400" dirty="0"/>
          </a:p>
          <a:p>
            <a:r>
              <a:rPr lang="en-US" dirty="0"/>
              <a:t>Avoid inappropriate prolongation of the dying process</a:t>
            </a:r>
          </a:p>
          <a:p>
            <a:endParaRPr lang="en-US" dirty="0"/>
          </a:p>
          <a:p>
            <a:endParaRPr lang="en-US" sz="2400" dirty="0"/>
          </a:p>
          <a:p>
            <a:endParaRPr lang="en-US" sz="2400" i="1" dirty="0">
              <a:latin typeface="Arial" charset="0"/>
            </a:endParaRPr>
          </a:p>
        </p:txBody>
      </p:sp>
      <p:sp>
        <p:nvSpPr>
          <p:cNvPr id="8197" name="Text Box 4"/>
          <p:cNvSpPr txBox="1">
            <a:spLocks noChangeArrowheads="1"/>
          </p:cNvSpPr>
          <p:nvPr/>
        </p:nvSpPr>
        <p:spPr bwMode="auto">
          <a:xfrm>
            <a:off x="2133600" y="5516562"/>
            <a:ext cx="4953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charset="0"/>
              </a:defRPr>
            </a:lvl1pPr>
            <a:lvl2pPr marL="742950" indent="-285750">
              <a:defRPr kumimoji="1" sz="2400">
                <a:solidFill>
                  <a:schemeClr val="tx1"/>
                </a:solidFill>
                <a:latin typeface="Tahoma" charset="0"/>
              </a:defRPr>
            </a:lvl2pPr>
            <a:lvl3pPr marL="1143000" indent="-228600">
              <a:defRPr kumimoji="1" sz="2400">
                <a:solidFill>
                  <a:schemeClr val="tx1"/>
                </a:solidFill>
                <a:latin typeface="Tahoma" charset="0"/>
              </a:defRPr>
            </a:lvl3pPr>
            <a:lvl4pPr marL="1600200" indent="-228600">
              <a:defRPr kumimoji="1" sz="2400">
                <a:solidFill>
                  <a:schemeClr val="tx1"/>
                </a:solidFill>
                <a:latin typeface="Tahoma" charset="0"/>
              </a:defRPr>
            </a:lvl4pPr>
            <a:lvl5pPr marL="2057400" indent="-228600">
              <a:defRPr kumimoji="1" sz="2400">
                <a:solidFill>
                  <a:schemeClr val="tx1"/>
                </a:solidFill>
                <a:latin typeface="Tahoma" charset="0"/>
              </a:defRPr>
            </a:lvl5pPr>
            <a:lvl6pPr marL="25146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6pPr>
            <a:lvl7pPr marL="29718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7pPr>
            <a:lvl8pPr marL="34290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8pPr>
            <a:lvl9pPr marL="38862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9pPr>
          </a:lstStyle>
          <a:p>
            <a:pPr algn="l">
              <a:lnSpc>
                <a:spcPct val="100000"/>
              </a:lnSpc>
              <a:spcBef>
                <a:spcPct val="50000"/>
              </a:spcBef>
              <a:buClrTx/>
              <a:buFontTx/>
              <a:buNone/>
            </a:pPr>
            <a:endParaRPr kumimoji="0" lang="en-US" sz="1400" dirty="0">
              <a:latin typeface="+mn-lt"/>
            </a:endParaRPr>
          </a:p>
          <a:p>
            <a:pPr>
              <a:lnSpc>
                <a:spcPct val="100000"/>
              </a:lnSpc>
              <a:spcBef>
                <a:spcPct val="50000"/>
              </a:spcBef>
              <a:buClrTx/>
              <a:buFontTx/>
              <a:buNone/>
            </a:pPr>
            <a:r>
              <a:rPr kumimoji="0" lang="en-US" sz="1200" dirty="0">
                <a:latin typeface="+mn-lt"/>
              </a:rPr>
              <a:t>Singer et al. </a:t>
            </a:r>
            <a:r>
              <a:rPr kumimoji="0" lang="en-US" sz="1200" i="1" dirty="0">
                <a:latin typeface="+mn-lt"/>
              </a:rPr>
              <a:t>JAMA </a:t>
            </a:r>
            <a:r>
              <a:rPr kumimoji="0" lang="en-US" sz="1200" dirty="0">
                <a:latin typeface="+mn-lt"/>
              </a:rPr>
              <a:t>1999</a:t>
            </a:r>
            <a:r>
              <a:rPr kumimoji="0" lang="en-US" sz="1200" dirty="0">
                <a:latin typeface="+mn-lt"/>
                <a:cs typeface="Times New Roman" pitchFamily="18" charset="0"/>
              </a:rPr>
              <a:t>;281(2):163-168</a:t>
            </a:r>
            <a:r>
              <a:rPr kumimoji="0" lang="en-US" sz="1200" dirty="0">
                <a:latin typeface="Arial" charset="0"/>
                <a:cs typeface="Times New Roman" pitchFamily="18" charset="0"/>
              </a:rPr>
              <a:t>.</a:t>
            </a:r>
          </a:p>
          <a:p>
            <a:pPr algn="l">
              <a:lnSpc>
                <a:spcPct val="100000"/>
              </a:lnSpc>
              <a:spcBef>
                <a:spcPct val="50000"/>
              </a:spcBef>
              <a:buClrTx/>
              <a:buFontTx/>
              <a:buNone/>
            </a:pPr>
            <a:endParaRPr kumimoji="0" lang="en-US" sz="2000" dirty="0">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61871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Effect transition="in" filter="fade">
                                      <p:cBhvr>
                                        <p:cTn id="7" dur="500"/>
                                        <p:tgtEl>
                                          <p:spTgt spid="540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0675">
                                            <p:txEl>
                                              <p:pRg st="2" end="2"/>
                                            </p:txEl>
                                          </p:spTgt>
                                        </p:tgtEl>
                                        <p:attrNameLst>
                                          <p:attrName>style.visibility</p:attrName>
                                        </p:attrNameLst>
                                      </p:cBhvr>
                                      <p:to>
                                        <p:strVal val="visible"/>
                                      </p:to>
                                    </p:set>
                                    <p:animEffect transition="in" filter="fade">
                                      <p:cBhvr>
                                        <p:cTn id="12" dur="500"/>
                                        <p:tgtEl>
                                          <p:spTgt spid="540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0675">
                                            <p:txEl>
                                              <p:pRg st="4" end="4"/>
                                            </p:txEl>
                                          </p:spTgt>
                                        </p:tgtEl>
                                        <p:attrNameLst>
                                          <p:attrName>style.visibility</p:attrName>
                                        </p:attrNameLst>
                                      </p:cBhvr>
                                      <p:to>
                                        <p:strVal val="visible"/>
                                      </p:to>
                                    </p:set>
                                    <p:animEffect transition="in" filter="fade">
                                      <p:cBhvr>
                                        <p:cTn id="17" dur="500"/>
                                        <p:tgtEl>
                                          <p:spTgt spid="54067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0675">
                                            <p:txEl>
                                              <p:pRg st="6" end="6"/>
                                            </p:txEl>
                                          </p:spTgt>
                                        </p:tgtEl>
                                        <p:attrNameLst>
                                          <p:attrName>style.visibility</p:attrName>
                                        </p:attrNameLst>
                                      </p:cBhvr>
                                      <p:to>
                                        <p:strVal val="visible"/>
                                      </p:to>
                                    </p:set>
                                    <p:animEffect transition="in" filter="fade">
                                      <p:cBhvr>
                                        <p:cTn id="22" dur="500"/>
                                        <p:tgtEl>
                                          <p:spTgt spid="54067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40675">
                                            <p:txEl>
                                              <p:pRg st="8" end="8"/>
                                            </p:txEl>
                                          </p:spTgt>
                                        </p:tgtEl>
                                        <p:attrNameLst>
                                          <p:attrName>style.visibility</p:attrName>
                                        </p:attrNameLst>
                                      </p:cBhvr>
                                      <p:to>
                                        <p:strVal val="visible"/>
                                      </p:to>
                                    </p:set>
                                    <p:animEffect transition="in" filter="fade">
                                      <p:cBhvr>
                                        <p:cTn id="27" dur="500"/>
                                        <p:tgtEl>
                                          <p:spTgt spid="5406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charset="0"/>
              </a:defRPr>
            </a:lvl1pPr>
            <a:lvl2pPr marL="742950" indent="-285750">
              <a:defRPr kumimoji="1" sz="2400">
                <a:solidFill>
                  <a:schemeClr val="tx1"/>
                </a:solidFill>
                <a:latin typeface="Tahoma" charset="0"/>
              </a:defRPr>
            </a:lvl2pPr>
            <a:lvl3pPr marL="1143000" indent="-228600">
              <a:defRPr kumimoji="1" sz="2400">
                <a:solidFill>
                  <a:schemeClr val="tx1"/>
                </a:solidFill>
                <a:latin typeface="Tahoma" charset="0"/>
              </a:defRPr>
            </a:lvl3pPr>
            <a:lvl4pPr marL="1600200" indent="-228600">
              <a:defRPr kumimoji="1" sz="2400">
                <a:solidFill>
                  <a:schemeClr val="tx1"/>
                </a:solidFill>
                <a:latin typeface="Tahoma" charset="0"/>
              </a:defRPr>
            </a:lvl4pPr>
            <a:lvl5pPr marL="2057400" indent="-228600">
              <a:defRPr kumimoji="1" sz="2400">
                <a:solidFill>
                  <a:schemeClr val="tx1"/>
                </a:solidFill>
                <a:latin typeface="Tahoma" charset="0"/>
              </a:defRPr>
            </a:lvl5pPr>
            <a:lvl6pPr marL="25146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6pPr>
            <a:lvl7pPr marL="29718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7pPr>
            <a:lvl8pPr marL="34290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8pPr>
            <a:lvl9pPr marL="38862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9pPr>
          </a:lstStyle>
          <a:p>
            <a:endParaRPr kumimoji="0" lang="en-US" sz="2000">
              <a:solidFill>
                <a:srgbClr val="000099"/>
              </a:solidFill>
              <a:latin typeface="Times New Roman" pitchFamily="18" charset="0"/>
            </a:endParaRPr>
          </a:p>
          <a:p>
            <a:endParaRPr kumimoji="0" lang="en-US" sz="1400">
              <a:solidFill>
                <a:srgbClr val="000099"/>
              </a:solidFill>
              <a:latin typeface="Arial" charset="0"/>
            </a:endParaRPr>
          </a:p>
        </p:txBody>
      </p:sp>
      <p:sp>
        <p:nvSpPr>
          <p:cNvPr id="8195" name="Rectangle 2"/>
          <p:cNvSpPr>
            <a:spLocks noGrp="1" noChangeArrowheads="1"/>
          </p:cNvSpPr>
          <p:nvPr>
            <p:ph type="title"/>
          </p:nvPr>
        </p:nvSpPr>
        <p:spPr>
          <a:xfrm>
            <a:off x="457200" y="304800"/>
            <a:ext cx="7315200" cy="990600"/>
          </a:xfrm>
        </p:spPr>
        <p:txBody>
          <a:bodyPr>
            <a:normAutofit/>
          </a:bodyPr>
          <a:lstStyle/>
          <a:p>
            <a:r>
              <a:rPr lang="en-US" sz="2800" dirty="0"/>
              <a:t>What Do Patients with Serious Illness Want?</a:t>
            </a:r>
          </a:p>
        </p:txBody>
      </p:sp>
      <p:sp>
        <p:nvSpPr>
          <p:cNvPr id="540675" name="Rectangle 3"/>
          <p:cNvSpPr>
            <a:spLocks noGrp="1" noChangeArrowheads="1"/>
          </p:cNvSpPr>
          <p:nvPr>
            <p:ph type="body" idx="1"/>
          </p:nvPr>
        </p:nvSpPr>
        <p:spPr>
          <a:xfrm>
            <a:off x="381000" y="1752600"/>
            <a:ext cx="8178800" cy="3733800"/>
          </a:xfrm>
        </p:spPr>
        <p:txBody>
          <a:bodyPr>
            <a:normAutofit/>
          </a:bodyPr>
          <a:lstStyle/>
          <a:p>
            <a:pPr marL="0" indent="0">
              <a:buNone/>
            </a:pPr>
            <a:endParaRPr lang="en-US" sz="4800" dirty="0"/>
          </a:p>
          <a:p>
            <a:pPr marL="0" indent="0" algn="ctr">
              <a:buNone/>
            </a:pPr>
            <a:r>
              <a:rPr lang="en-US" sz="4800" dirty="0"/>
              <a:t>To live as well as one can, for as long as one can</a:t>
            </a:r>
          </a:p>
          <a:p>
            <a:endParaRPr lang="en-US" sz="4800" i="1" dirty="0">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124742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0675">
                                            <p:txEl>
                                              <p:pRg st="1" end="1"/>
                                            </p:txEl>
                                          </p:spTgt>
                                        </p:tgtEl>
                                        <p:attrNameLst>
                                          <p:attrName>style.visibility</p:attrName>
                                        </p:attrNameLst>
                                      </p:cBhvr>
                                      <p:to>
                                        <p:strVal val="visible"/>
                                      </p:to>
                                    </p:set>
                                    <p:animEffect transition="in" filter="fade">
                                      <p:cBhvr>
                                        <p:cTn id="7" dur="500"/>
                                        <p:tgtEl>
                                          <p:spTgt spid="540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Live Well?</a:t>
            </a:r>
          </a:p>
        </p:txBody>
      </p:sp>
      <p:sp>
        <p:nvSpPr>
          <p:cNvPr id="3" name="Content Placeholder 2"/>
          <p:cNvSpPr>
            <a:spLocks noGrp="1"/>
          </p:cNvSpPr>
          <p:nvPr>
            <p:ph idx="1"/>
          </p:nvPr>
        </p:nvSpPr>
        <p:spPr/>
        <p:txBody>
          <a:bodyPr/>
          <a:lstStyle/>
          <a:p>
            <a:r>
              <a:rPr lang="en-US" dirty="0"/>
              <a:t>To remain functional and maximize independence</a:t>
            </a:r>
          </a:p>
          <a:p>
            <a:endParaRPr lang="en-US" dirty="0"/>
          </a:p>
          <a:p>
            <a:r>
              <a:rPr lang="en-US" dirty="0"/>
              <a:t>To be free from distressing symptoms</a:t>
            </a:r>
          </a:p>
          <a:p>
            <a:endParaRPr lang="en-US" dirty="0"/>
          </a:p>
          <a:p>
            <a:r>
              <a:rPr lang="en-US" dirty="0"/>
              <a:t>To continue meaningful relationships with our loved ones</a:t>
            </a:r>
          </a:p>
          <a:p>
            <a:endParaRPr lang="en-US" dirty="0"/>
          </a:p>
          <a:p>
            <a:r>
              <a:rPr lang="en-US" dirty="0"/>
              <a:t>To stay in our place of residence and out of the hospital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
        <p:nvSpPr>
          <p:cNvPr id="6" name="Text Box 4"/>
          <p:cNvSpPr txBox="1">
            <a:spLocks noChangeArrowheads="1"/>
          </p:cNvSpPr>
          <p:nvPr/>
        </p:nvSpPr>
        <p:spPr bwMode="auto">
          <a:xfrm>
            <a:off x="2133600" y="5516562"/>
            <a:ext cx="4953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charset="0"/>
              </a:defRPr>
            </a:lvl1pPr>
            <a:lvl2pPr marL="742950" indent="-285750">
              <a:defRPr kumimoji="1" sz="2400">
                <a:solidFill>
                  <a:schemeClr val="tx1"/>
                </a:solidFill>
                <a:latin typeface="Tahoma" charset="0"/>
              </a:defRPr>
            </a:lvl2pPr>
            <a:lvl3pPr marL="1143000" indent="-228600">
              <a:defRPr kumimoji="1" sz="2400">
                <a:solidFill>
                  <a:schemeClr val="tx1"/>
                </a:solidFill>
                <a:latin typeface="Tahoma" charset="0"/>
              </a:defRPr>
            </a:lvl3pPr>
            <a:lvl4pPr marL="1600200" indent="-228600">
              <a:defRPr kumimoji="1" sz="2400">
                <a:solidFill>
                  <a:schemeClr val="tx1"/>
                </a:solidFill>
                <a:latin typeface="Tahoma" charset="0"/>
              </a:defRPr>
            </a:lvl4pPr>
            <a:lvl5pPr marL="2057400" indent="-228600">
              <a:defRPr kumimoji="1" sz="2400">
                <a:solidFill>
                  <a:schemeClr val="tx1"/>
                </a:solidFill>
                <a:latin typeface="Tahoma" charset="0"/>
              </a:defRPr>
            </a:lvl5pPr>
            <a:lvl6pPr marL="25146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6pPr>
            <a:lvl7pPr marL="29718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7pPr>
            <a:lvl8pPr marL="34290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8pPr>
            <a:lvl9pPr marL="38862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9pPr>
          </a:lstStyle>
          <a:p>
            <a:pPr algn="l">
              <a:lnSpc>
                <a:spcPct val="100000"/>
              </a:lnSpc>
              <a:spcBef>
                <a:spcPct val="50000"/>
              </a:spcBef>
              <a:buClrTx/>
              <a:buFontTx/>
              <a:buNone/>
            </a:pPr>
            <a:endParaRPr kumimoji="0" lang="en-US" sz="1400" dirty="0">
              <a:latin typeface="+mn-lt"/>
            </a:endParaRPr>
          </a:p>
          <a:p>
            <a:pPr>
              <a:lnSpc>
                <a:spcPct val="100000"/>
              </a:lnSpc>
              <a:spcBef>
                <a:spcPct val="50000"/>
              </a:spcBef>
              <a:buClrTx/>
              <a:buFontTx/>
              <a:buNone/>
            </a:pPr>
            <a:r>
              <a:rPr kumimoji="0" lang="en-US" sz="1200" dirty="0">
                <a:latin typeface="+mn-lt"/>
              </a:rPr>
              <a:t>Singer et al. </a:t>
            </a:r>
            <a:r>
              <a:rPr kumimoji="0" lang="en-US" sz="1200" i="1" dirty="0">
                <a:latin typeface="+mn-lt"/>
              </a:rPr>
              <a:t>JAMA </a:t>
            </a:r>
            <a:r>
              <a:rPr kumimoji="0" lang="en-US" sz="1200" dirty="0">
                <a:latin typeface="+mn-lt"/>
              </a:rPr>
              <a:t>1999</a:t>
            </a:r>
            <a:r>
              <a:rPr kumimoji="0" lang="en-US" sz="1200" dirty="0">
                <a:latin typeface="+mn-lt"/>
                <a:cs typeface="Times New Roman" pitchFamily="18" charset="0"/>
              </a:rPr>
              <a:t>;281(2):163-168</a:t>
            </a:r>
            <a:r>
              <a:rPr kumimoji="0" lang="en-US" sz="1200" dirty="0">
                <a:latin typeface="Arial" charset="0"/>
                <a:cs typeface="Times New Roman" pitchFamily="18" charset="0"/>
              </a:rPr>
              <a:t>.</a:t>
            </a:r>
          </a:p>
          <a:p>
            <a:pPr algn="l">
              <a:lnSpc>
                <a:spcPct val="100000"/>
              </a:lnSpc>
              <a:spcBef>
                <a:spcPct val="50000"/>
              </a:spcBef>
              <a:buClrTx/>
              <a:buFontTx/>
              <a:buNone/>
            </a:pPr>
            <a:endParaRPr kumimoji="0" lang="en-US" sz="2000" dirty="0">
              <a:latin typeface="Arial" charset="0"/>
            </a:endParaRPr>
          </a:p>
        </p:txBody>
      </p:sp>
    </p:spTree>
    <p:extLst>
      <p:ext uri="{BB962C8B-B14F-4D97-AF65-F5344CB8AC3E}">
        <p14:creationId xmlns:p14="http://schemas.microsoft.com/office/powerpoint/2010/main" val="30865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Want to Die in America</a:t>
            </a:r>
          </a:p>
        </p:txBody>
      </p:sp>
      <p:sp>
        <p:nvSpPr>
          <p:cNvPr id="3" name="Content Placeholder 2"/>
          <p:cNvSpPr>
            <a:spLocks noGrp="1"/>
          </p:cNvSpPr>
          <p:nvPr>
            <p:ph idx="1"/>
          </p:nvPr>
        </p:nvSpPr>
        <p:spPr/>
        <p:txBody>
          <a:bodyPr>
            <a:normAutofit/>
          </a:bodyPr>
          <a:lstStyle/>
          <a:p>
            <a:r>
              <a:rPr lang="en-US" sz="3200" dirty="0"/>
              <a:t>At Home</a:t>
            </a:r>
          </a:p>
          <a:p>
            <a:r>
              <a:rPr lang="en-US" sz="3200" dirty="0"/>
              <a:t>In Comfort and Dignity</a:t>
            </a:r>
          </a:p>
          <a:p>
            <a:r>
              <a:rPr lang="en-US" sz="3200" dirty="0"/>
              <a:t>Being Mentally Aware</a:t>
            </a:r>
          </a:p>
          <a:p>
            <a:r>
              <a:rPr lang="en-US" sz="3200" dirty="0"/>
              <a:t>Not a Burden</a:t>
            </a:r>
          </a:p>
          <a:p>
            <a:r>
              <a:rPr lang="en-US" sz="3200" dirty="0"/>
              <a:t>With an Overall De-escalation of Medical Care</a:t>
            </a:r>
          </a:p>
          <a:p>
            <a:r>
              <a:rPr lang="en-US" sz="3200" dirty="0"/>
              <a:t>In a state of Transcendence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1324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43800" cy="1143000"/>
          </a:xfrm>
        </p:spPr>
        <p:txBody>
          <a:bodyPr>
            <a:noAutofit/>
          </a:bodyPr>
          <a:lstStyle/>
          <a:p>
            <a:pPr eaLnBrk="1" fontAlgn="auto" hangingPunct="1">
              <a:spcAft>
                <a:spcPts val="0"/>
              </a:spcAft>
              <a:defRPr/>
            </a:pPr>
            <a:r>
              <a:rPr lang="en-US" dirty="0">
                <a:solidFill>
                  <a:schemeClr val="tx1"/>
                </a:solidFill>
                <a:ea typeface="+mj-ea"/>
                <a:cs typeface="+mj-cs"/>
              </a:rPr>
              <a:t>How We Really Approach our </a:t>
            </a:r>
            <a:br>
              <a:rPr lang="en-US" dirty="0">
                <a:solidFill>
                  <a:schemeClr val="tx1"/>
                </a:solidFill>
                <a:ea typeface="+mj-ea"/>
                <a:cs typeface="+mj-cs"/>
              </a:rPr>
            </a:br>
            <a:r>
              <a:rPr lang="en-US" dirty="0">
                <a:solidFill>
                  <a:schemeClr val="tx1"/>
                </a:solidFill>
                <a:ea typeface="+mj-ea"/>
                <a:cs typeface="+mj-cs"/>
              </a:rPr>
              <a:t>End of Life</a:t>
            </a:r>
          </a:p>
        </p:txBody>
      </p:sp>
      <p:sp>
        <p:nvSpPr>
          <p:cNvPr id="13315" name="Content Placeholder 2"/>
          <p:cNvSpPr>
            <a:spLocks noGrp="1"/>
          </p:cNvSpPr>
          <p:nvPr>
            <p:ph idx="1"/>
          </p:nvPr>
        </p:nvSpPr>
        <p:spPr/>
        <p:txBody>
          <a:bodyPr/>
          <a:lstStyle/>
          <a:p>
            <a:pPr eaLnBrk="1" hangingPunct="1"/>
            <a:r>
              <a:rPr lang="en-US" altLang="en-US" dirty="0">
                <a:ea typeface="ＭＳ Ｐゴシック" panose="020B0600070205080204" pitchFamily="34" charset="-128"/>
              </a:rPr>
              <a:t>Majority of older adults express a preference for overall de-escalation of care at the end-of-life</a:t>
            </a:r>
          </a:p>
          <a:p>
            <a:pPr lvl="1" eaLnBrk="1" hangingPunct="1"/>
            <a:r>
              <a:rPr lang="en-US" altLang="en-US" dirty="0">
                <a:ea typeface="ＭＳ Ｐゴシック" panose="020B0600070205080204" pitchFamily="34" charset="-128"/>
              </a:rPr>
              <a:t>Despite this, in Medicare patients, more than 25% of health care expenditures occur in the last year of life</a:t>
            </a:r>
          </a:p>
          <a:p>
            <a:pPr lvl="2" eaLnBrk="1" hangingPunct="1"/>
            <a:r>
              <a:rPr lang="en-US" altLang="en-US" dirty="0">
                <a:ea typeface="ＭＳ Ｐゴシック" panose="020B0600070205080204" pitchFamily="34" charset="-128"/>
              </a:rPr>
              <a:t>Of that 25%, 80% occurs in the last month</a:t>
            </a:r>
          </a:p>
          <a:p>
            <a:pPr lvl="1" eaLnBrk="1" hangingPunct="1"/>
            <a:r>
              <a:rPr lang="en-US" altLang="en-US" dirty="0">
                <a:ea typeface="ＭＳ Ｐゴシック" panose="020B0600070205080204" pitchFamily="34" charset="-128"/>
              </a:rPr>
              <a:t>20% of deaths in the US occur in the ICU; of these, the majority of &gt;65</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Having an advance directive or a documented conversation about goals of care decreases the likelihood of dying in a hospital and improves concordance between treatment preferences and the treatment received. </a:t>
            </a: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228600"/>
            <a:ext cx="9334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588596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fade">
                                      <p:cBhvr>
                                        <p:cTn id="2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Die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630680"/>
            <a:ext cx="6096000" cy="393192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13959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charset="0"/>
              </a:defRPr>
            </a:lvl1pPr>
            <a:lvl2pPr marL="742950" indent="-285750">
              <a:defRPr kumimoji="1" sz="2400">
                <a:solidFill>
                  <a:schemeClr val="tx1"/>
                </a:solidFill>
                <a:latin typeface="Tahoma" charset="0"/>
              </a:defRPr>
            </a:lvl2pPr>
            <a:lvl3pPr marL="1143000" indent="-228600">
              <a:defRPr kumimoji="1" sz="2400">
                <a:solidFill>
                  <a:schemeClr val="tx1"/>
                </a:solidFill>
                <a:latin typeface="Tahoma" charset="0"/>
              </a:defRPr>
            </a:lvl3pPr>
            <a:lvl4pPr marL="1600200" indent="-228600">
              <a:defRPr kumimoji="1" sz="2400">
                <a:solidFill>
                  <a:schemeClr val="tx1"/>
                </a:solidFill>
                <a:latin typeface="Tahoma" charset="0"/>
              </a:defRPr>
            </a:lvl4pPr>
            <a:lvl5pPr marL="2057400" indent="-228600">
              <a:defRPr kumimoji="1" sz="2400">
                <a:solidFill>
                  <a:schemeClr val="tx1"/>
                </a:solidFill>
                <a:latin typeface="Tahoma" charset="0"/>
              </a:defRPr>
            </a:lvl5pPr>
            <a:lvl6pPr marL="25146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6pPr>
            <a:lvl7pPr marL="29718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7pPr>
            <a:lvl8pPr marL="34290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8pPr>
            <a:lvl9pPr marL="38862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9pPr>
          </a:lstStyle>
          <a:p>
            <a:endParaRPr kumimoji="0" lang="en-US" sz="2000">
              <a:solidFill>
                <a:srgbClr val="000099"/>
              </a:solidFill>
              <a:latin typeface="Times New Roman" pitchFamily="18" charset="0"/>
            </a:endParaRPr>
          </a:p>
          <a:p>
            <a:endParaRPr kumimoji="0" lang="en-US" sz="1400">
              <a:solidFill>
                <a:srgbClr val="000099"/>
              </a:solidFill>
              <a:latin typeface="Arial" charset="0"/>
            </a:endParaRPr>
          </a:p>
        </p:txBody>
      </p:sp>
      <p:graphicFrame>
        <p:nvGraphicFramePr>
          <p:cNvPr id="19459" name="Object 2"/>
          <p:cNvGraphicFramePr>
            <a:graphicFrameLocks noChangeAspect="1"/>
          </p:cNvGraphicFramePr>
          <p:nvPr>
            <p:extLst>
              <p:ext uri="{D42A27DB-BD31-4B8C-83A1-F6EECF244321}">
                <p14:modId xmlns:p14="http://schemas.microsoft.com/office/powerpoint/2010/main" val="1938635611"/>
              </p:ext>
            </p:extLst>
          </p:nvPr>
        </p:nvGraphicFramePr>
        <p:xfrm>
          <a:off x="1676400" y="1524000"/>
          <a:ext cx="5689600" cy="4876800"/>
        </p:xfrm>
        <a:graphic>
          <a:graphicData uri="http://schemas.openxmlformats.org/presentationml/2006/ole">
            <mc:AlternateContent xmlns:mc="http://schemas.openxmlformats.org/markup-compatibility/2006">
              <mc:Choice xmlns:v="urn:schemas-microsoft-com:vml" Requires="v">
                <p:oleObj spid="_x0000_s2122" name="Photo Editor Photo" r:id="rId4" imgW="5819048" imgH="5114286" progId="">
                  <p:embed/>
                </p:oleObj>
              </mc:Choice>
              <mc:Fallback>
                <p:oleObj name="Photo Editor Photo" r:id="rId4" imgW="5819048" imgH="5114286"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24000"/>
                        <a:ext cx="5689600" cy="4876800"/>
                      </a:xfrm>
                      <a:prstGeom prst="rect">
                        <a:avLst/>
                      </a:prstGeom>
                      <a:noFill/>
                      <a:extLst/>
                    </p:spPr>
                  </p:pic>
                </p:oleObj>
              </mc:Fallback>
            </mc:AlternateContent>
          </a:graphicData>
        </a:graphic>
      </p:graphicFrame>
      <p:sp>
        <p:nvSpPr>
          <p:cNvPr id="2" name="TextBox 1"/>
          <p:cNvSpPr txBox="1"/>
          <p:nvPr/>
        </p:nvSpPr>
        <p:spPr>
          <a:xfrm>
            <a:off x="1371600" y="533400"/>
            <a:ext cx="6553200" cy="769441"/>
          </a:xfrm>
          <a:prstGeom prst="rect">
            <a:avLst/>
          </a:prstGeom>
          <a:noFill/>
        </p:spPr>
        <p:txBody>
          <a:bodyPr wrap="square" rtlCol="0">
            <a:spAutoFit/>
          </a:bodyPr>
          <a:lstStyle/>
          <a:p>
            <a:r>
              <a:rPr lang="en-US" sz="4400" dirty="0">
                <a:latin typeface="+mj-lt"/>
              </a:rPr>
              <a:t>Is More Care Better Care?</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96321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981200"/>
            <a:ext cx="8229600" cy="838200"/>
          </a:xfrm>
        </p:spPr>
        <p:txBody>
          <a:bodyPr>
            <a:normAutofit/>
          </a:bodyPr>
          <a:lstStyle/>
          <a:p>
            <a:pPr marL="0" indent="0" algn="ctr">
              <a:buNone/>
            </a:pPr>
            <a:r>
              <a:rPr lang="en-US" sz="4800" dirty="0"/>
              <a:t>“The truth will set you free</a:t>
            </a:r>
          </a:p>
        </p:txBody>
      </p:sp>
      <p:sp>
        <p:nvSpPr>
          <p:cNvPr id="4" name="TextBox 3"/>
          <p:cNvSpPr txBox="1"/>
          <p:nvPr/>
        </p:nvSpPr>
        <p:spPr>
          <a:xfrm>
            <a:off x="1219200" y="2838271"/>
            <a:ext cx="7467600" cy="1200329"/>
          </a:xfrm>
          <a:prstGeom prst="rect">
            <a:avLst/>
          </a:prstGeom>
          <a:noFill/>
        </p:spPr>
        <p:txBody>
          <a:bodyPr wrap="square" rtlCol="0">
            <a:spAutoFit/>
          </a:bodyPr>
          <a:lstStyle/>
          <a:p>
            <a:r>
              <a:rPr lang="en-US" sz="4800" dirty="0"/>
              <a:t>but first it will piss you off”</a:t>
            </a:r>
          </a:p>
          <a:p>
            <a:r>
              <a:rPr lang="en-US" sz="2400" dirty="0"/>
              <a:t>					- Gloria Steinem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pic>
        <p:nvPicPr>
          <p:cNvPr id="6" name="Picture 5"/>
          <p:cNvPicPr>
            <a:picLocks noChangeAspect="1"/>
          </p:cNvPicPr>
          <p:nvPr/>
        </p:nvPicPr>
        <p:blipFill>
          <a:blip r:embed="rId4"/>
          <a:stretch>
            <a:fillRect/>
          </a:stretch>
        </p:blipFill>
        <p:spPr>
          <a:xfrm>
            <a:off x="2639400" y="4267200"/>
            <a:ext cx="3865199" cy="2176461"/>
          </a:xfrm>
          <a:prstGeom prst="rect">
            <a:avLst/>
          </a:prstGeom>
        </p:spPr>
      </p:pic>
    </p:spTree>
    <p:extLst>
      <p:ext uri="{BB962C8B-B14F-4D97-AF65-F5344CB8AC3E}">
        <p14:creationId xmlns:p14="http://schemas.microsoft.com/office/powerpoint/2010/main" val="341167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charset="0"/>
              </a:defRPr>
            </a:lvl1pPr>
            <a:lvl2pPr marL="742950" indent="-285750">
              <a:defRPr kumimoji="1" sz="2400">
                <a:solidFill>
                  <a:schemeClr val="tx1"/>
                </a:solidFill>
                <a:latin typeface="Tahoma" charset="0"/>
              </a:defRPr>
            </a:lvl2pPr>
            <a:lvl3pPr marL="1143000" indent="-228600">
              <a:defRPr kumimoji="1" sz="2400">
                <a:solidFill>
                  <a:schemeClr val="tx1"/>
                </a:solidFill>
                <a:latin typeface="Tahoma" charset="0"/>
              </a:defRPr>
            </a:lvl3pPr>
            <a:lvl4pPr marL="1600200" indent="-228600">
              <a:defRPr kumimoji="1" sz="2400">
                <a:solidFill>
                  <a:schemeClr val="tx1"/>
                </a:solidFill>
                <a:latin typeface="Tahoma" charset="0"/>
              </a:defRPr>
            </a:lvl4pPr>
            <a:lvl5pPr marL="2057400" indent="-228600">
              <a:defRPr kumimoji="1" sz="2400">
                <a:solidFill>
                  <a:schemeClr val="tx1"/>
                </a:solidFill>
                <a:latin typeface="Tahoma" charset="0"/>
              </a:defRPr>
            </a:lvl5pPr>
            <a:lvl6pPr marL="25146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6pPr>
            <a:lvl7pPr marL="29718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7pPr>
            <a:lvl8pPr marL="34290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8pPr>
            <a:lvl9pPr marL="3886200" indent="-228600" algn="ctr" eaLnBrk="0" fontAlgn="base" hangingPunct="0">
              <a:lnSpc>
                <a:spcPct val="90000"/>
              </a:lnSpc>
              <a:spcBef>
                <a:spcPct val="20000"/>
              </a:spcBef>
              <a:spcAft>
                <a:spcPct val="0"/>
              </a:spcAft>
              <a:buClr>
                <a:srgbClr val="000099"/>
              </a:buClr>
              <a:buChar char="•"/>
              <a:defRPr kumimoji="1" sz="2400">
                <a:solidFill>
                  <a:schemeClr val="tx1"/>
                </a:solidFill>
                <a:latin typeface="Tahoma" charset="0"/>
              </a:defRPr>
            </a:lvl9pPr>
          </a:lstStyle>
          <a:p>
            <a:endParaRPr kumimoji="0" lang="en-US" sz="2000">
              <a:solidFill>
                <a:srgbClr val="000099"/>
              </a:solidFill>
              <a:latin typeface="Times New Roman" pitchFamily="18" charset="0"/>
            </a:endParaRPr>
          </a:p>
          <a:p>
            <a:endParaRPr kumimoji="0" lang="en-US" sz="1400">
              <a:solidFill>
                <a:srgbClr val="000099"/>
              </a:solidFill>
              <a:latin typeface="Arial" charset="0"/>
            </a:endParaRPr>
          </a:p>
        </p:txBody>
      </p:sp>
      <p:sp>
        <p:nvSpPr>
          <p:cNvPr id="20483" name="Rectangle 2"/>
          <p:cNvSpPr>
            <a:spLocks noGrp="1" noChangeArrowheads="1"/>
          </p:cNvSpPr>
          <p:nvPr>
            <p:ph type="title"/>
          </p:nvPr>
        </p:nvSpPr>
        <p:spPr>
          <a:xfrm>
            <a:off x="381000" y="152400"/>
            <a:ext cx="8356600" cy="1447800"/>
          </a:xfrm>
        </p:spPr>
        <p:txBody>
          <a:bodyPr>
            <a:normAutofit fontScale="90000"/>
          </a:bodyPr>
          <a:lstStyle/>
          <a:p>
            <a:r>
              <a:rPr lang="en-US" sz="3200" dirty="0"/>
              <a:t/>
            </a:r>
            <a:br>
              <a:rPr lang="en-US" sz="3200" dirty="0"/>
            </a:br>
            <a:r>
              <a:rPr lang="en-US" sz="3200" dirty="0"/>
              <a:t/>
            </a:r>
            <a:br>
              <a:rPr lang="en-US" sz="3200" dirty="0"/>
            </a:br>
            <a:r>
              <a:rPr lang="en-US" sz="2800" dirty="0"/>
              <a:t>Does Higher Spending Improve Outcomes?</a:t>
            </a:r>
            <a:br>
              <a:rPr lang="en-US" sz="2800" dirty="0"/>
            </a:br>
            <a:r>
              <a:rPr lang="en-US" sz="2800" i="1" dirty="0"/>
              <a:t>More is Less and Less is More</a:t>
            </a:r>
            <a:r>
              <a:rPr lang="en-US" sz="2800" i="1" dirty="0">
                <a:latin typeface="Tahoma" charset="0"/>
              </a:rPr>
              <a:t/>
            </a:r>
            <a:br>
              <a:rPr lang="en-US" sz="2800" i="1" dirty="0">
                <a:latin typeface="Tahoma" charset="0"/>
              </a:rPr>
            </a:br>
            <a:endParaRPr lang="en-US" sz="2800" i="1" dirty="0">
              <a:latin typeface="Tahoma" charset="0"/>
            </a:endParaRPr>
          </a:p>
        </p:txBody>
      </p:sp>
      <p:sp>
        <p:nvSpPr>
          <p:cNvPr id="20484" name="Rectangle 3"/>
          <p:cNvSpPr>
            <a:spLocks noGrp="1" noChangeArrowheads="1"/>
          </p:cNvSpPr>
          <p:nvPr>
            <p:ph type="body" idx="1"/>
          </p:nvPr>
        </p:nvSpPr>
        <p:spPr>
          <a:xfrm>
            <a:off x="381000" y="1524000"/>
            <a:ext cx="8178800" cy="4114800"/>
          </a:xfrm>
        </p:spPr>
        <p:txBody>
          <a:bodyPr>
            <a:noAutofit/>
          </a:bodyPr>
          <a:lstStyle/>
          <a:p>
            <a:pPr>
              <a:lnSpc>
                <a:spcPct val="80000"/>
              </a:lnSpc>
              <a:buFontTx/>
              <a:buNone/>
            </a:pPr>
            <a:endParaRPr lang="en-US" dirty="0"/>
          </a:p>
          <a:p>
            <a:pPr>
              <a:lnSpc>
                <a:spcPct val="80000"/>
              </a:lnSpc>
              <a:buFontTx/>
              <a:buNone/>
            </a:pPr>
            <a:r>
              <a:rPr lang="en-US" dirty="0"/>
              <a:t>Higher spending does not lead to better outcomes. </a:t>
            </a:r>
          </a:p>
          <a:p>
            <a:pPr>
              <a:lnSpc>
                <a:spcPct val="80000"/>
              </a:lnSpc>
              <a:buFontTx/>
              <a:buNone/>
            </a:pPr>
            <a:endParaRPr lang="en-US" dirty="0"/>
          </a:p>
          <a:p>
            <a:pPr>
              <a:lnSpc>
                <a:spcPct val="80000"/>
              </a:lnSpc>
              <a:buFontTx/>
              <a:buNone/>
            </a:pPr>
            <a:r>
              <a:rPr lang="en-US" dirty="0"/>
              <a:t>Medicare claims data for 4.7 million beneficiaries and 4,300 hospitals:</a:t>
            </a:r>
          </a:p>
          <a:p>
            <a:pPr>
              <a:lnSpc>
                <a:spcPct val="80000"/>
              </a:lnSpc>
            </a:pPr>
            <a:r>
              <a:rPr lang="en-US" dirty="0"/>
              <a:t>Dramatic geographic differences in health care costs</a:t>
            </a:r>
          </a:p>
          <a:p>
            <a:pPr>
              <a:lnSpc>
                <a:spcPct val="80000"/>
              </a:lnSpc>
            </a:pPr>
            <a:r>
              <a:rPr lang="en-US" dirty="0"/>
              <a:t>Regions of highest utilization (most specialist visits, hospital days, ICU use), have </a:t>
            </a:r>
            <a:r>
              <a:rPr lang="en-US" u="sng" dirty="0"/>
              <a:t>highest </a:t>
            </a:r>
            <a:r>
              <a:rPr lang="en-US" dirty="0"/>
              <a:t>mortality after (partial) risk adjustment.</a:t>
            </a:r>
          </a:p>
          <a:p>
            <a:pPr>
              <a:lnSpc>
                <a:spcPct val="80000"/>
              </a:lnSpc>
              <a:buFontTx/>
              <a:buNone/>
            </a:pPr>
            <a:endParaRPr lang="en-US" dirty="0"/>
          </a:p>
          <a:p>
            <a:pPr algn="ctr">
              <a:lnSpc>
                <a:spcPct val="80000"/>
              </a:lnSpc>
              <a:buFontTx/>
              <a:buNone/>
            </a:pPr>
            <a:r>
              <a:rPr lang="en-US" sz="1050" dirty="0"/>
              <a:t>JAMA 2006; 296:159-160.</a:t>
            </a:r>
          </a:p>
          <a:p>
            <a:pPr algn="ctr">
              <a:lnSpc>
                <a:spcPct val="80000"/>
              </a:lnSpc>
              <a:buFontTx/>
              <a:buNone/>
            </a:pPr>
            <a:r>
              <a:rPr lang="en-US" sz="1050" dirty="0">
                <a:hlinkClick r:id="rId3"/>
              </a:rPr>
              <a:t>www.dartmouthatlas.com/atlases/2006_chronic_care_atlas.pdf</a:t>
            </a:r>
            <a:endParaRPr lang="en-US" sz="1050" dirty="0"/>
          </a:p>
          <a:p>
            <a:pPr algn="ctr">
              <a:lnSpc>
                <a:spcPct val="80000"/>
              </a:lnSpc>
              <a:buFontTx/>
              <a:buNone/>
            </a:pPr>
            <a:r>
              <a:rPr lang="en-US" sz="1050" dirty="0"/>
              <a:t>ES Fisher et al Health Affairs 2004; </a:t>
            </a:r>
            <a:r>
              <a:rPr lang="en-US" sz="1050" dirty="0" err="1"/>
              <a:t>suppl</a:t>
            </a:r>
            <a:r>
              <a:rPr lang="en-US" sz="1050" dirty="0"/>
              <a:t> web exclusive: VAR 19-32.</a:t>
            </a:r>
          </a:p>
          <a:p>
            <a:pPr algn="ctr">
              <a:lnSpc>
                <a:spcPct val="80000"/>
              </a:lnSpc>
              <a:buFontTx/>
              <a:buNone/>
            </a:pPr>
            <a:r>
              <a:rPr lang="en-US" sz="1050" dirty="0"/>
              <a:t>ES Fisher et al. Annals Intern Med 2003; 138:288-98.</a:t>
            </a:r>
          </a:p>
          <a:p>
            <a:pPr>
              <a:lnSpc>
                <a:spcPct val="80000"/>
              </a:lnSpc>
              <a:buFontTx/>
              <a:buNone/>
            </a:pPr>
            <a:endParaRPr lang="en-US" sz="105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7810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animEffect transition="in" filter="fade">
                                      <p:cBhvr>
                                        <p:cTn id="7" dur="500"/>
                                        <p:tgtEl>
                                          <p:spTgt spid="20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484">
                                            <p:txEl>
                                              <p:pRg st="3" end="3"/>
                                            </p:txEl>
                                          </p:spTgt>
                                        </p:tgtEl>
                                        <p:attrNameLst>
                                          <p:attrName>style.visibility</p:attrName>
                                        </p:attrNameLst>
                                      </p:cBhvr>
                                      <p:to>
                                        <p:strVal val="visible"/>
                                      </p:to>
                                    </p:set>
                                    <p:animEffect transition="in" filter="fade">
                                      <p:cBhvr>
                                        <p:cTn id="12" dur="500"/>
                                        <p:tgtEl>
                                          <p:spTgt spid="2048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animEffect transition="in" filter="fade">
                                      <p:cBhvr>
                                        <p:cTn id="17" dur="500"/>
                                        <p:tgtEl>
                                          <p:spTgt spid="2048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484">
                                            <p:txEl>
                                              <p:pRg st="5" end="5"/>
                                            </p:txEl>
                                          </p:spTgt>
                                        </p:tgtEl>
                                        <p:attrNameLst>
                                          <p:attrName>style.visibility</p:attrName>
                                        </p:attrNameLst>
                                      </p:cBhvr>
                                      <p:to>
                                        <p:strVal val="visible"/>
                                      </p:to>
                                    </p:set>
                                    <p:animEffect transition="in" filter="fade">
                                      <p:cBhvr>
                                        <p:cTn id="22" dur="500"/>
                                        <p:tgtEl>
                                          <p:spTgt spid="204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1143000"/>
          </a:xfrm>
        </p:spPr>
        <p:txBody>
          <a:bodyPr>
            <a:normAutofit fontScale="90000"/>
          </a:bodyPr>
          <a:lstStyle/>
          <a:p>
            <a:r>
              <a:rPr lang="en-US" dirty="0"/>
              <a:t>Less Medical Care and the Impact on Survival</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7084305"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583488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is More: Impact on Survival</a:t>
            </a:r>
          </a:p>
        </p:txBody>
      </p:sp>
      <p:sp>
        <p:nvSpPr>
          <p:cNvPr id="3" name="Content Placeholder 2"/>
          <p:cNvSpPr>
            <a:spLocks noGrp="1"/>
          </p:cNvSpPr>
          <p:nvPr>
            <p:ph idx="1"/>
          </p:nvPr>
        </p:nvSpPr>
        <p:spPr/>
        <p:txBody>
          <a:bodyPr/>
          <a:lstStyle/>
          <a:p>
            <a:r>
              <a:rPr lang="en-US" dirty="0"/>
              <a:t>151 patients with a new diagnosis of stage IV, metastatic lung cancer</a:t>
            </a:r>
          </a:p>
          <a:p>
            <a:pPr lvl="1"/>
            <a:r>
              <a:rPr lang="en-US" dirty="0"/>
              <a:t>Has an average life-expectancy of 9-12 months</a:t>
            </a:r>
          </a:p>
          <a:p>
            <a:r>
              <a:rPr lang="en-US" dirty="0"/>
              <a:t>At the time of diagnosis, the patient was either randomized to receive counseling about goal of care integrated into standard cancer care (which can include chemotherapy or radiation) or standard cancer care alone</a:t>
            </a:r>
          </a:p>
          <a:p>
            <a:endParaRPr lang="en-US" dirty="0"/>
          </a:p>
          <a:p>
            <a:endParaRPr lang="en-US" dirty="0"/>
          </a:p>
          <a:p>
            <a:pPr marL="0" indent="0" algn="r">
              <a:buNone/>
            </a:pPr>
            <a:r>
              <a:rPr lang="en-US" sz="1400" dirty="0" err="1"/>
              <a:t>Temel</a:t>
            </a:r>
            <a:r>
              <a:rPr lang="en-US" sz="1400" dirty="0"/>
              <a:t> et al NEJM 2012 (13); 145-152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6385667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is More: Impact on Survival</a:t>
            </a:r>
          </a:p>
        </p:txBody>
      </p:sp>
      <p:sp>
        <p:nvSpPr>
          <p:cNvPr id="3" name="Content Placeholder 2"/>
          <p:cNvSpPr>
            <a:spLocks noGrp="1"/>
          </p:cNvSpPr>
          <p:nvPr>
            <p:ph idx="1"/>
          </p:nvPr>
        </p:nvSpPr>
        <p:spPr/>
        <p:txBody>
          <a:bodyPr/>
          <a:lstStyle/>
          <a:p>
            <a:r>
              <a:rPr lang="en-US" dirty="0"/>
              <a:t>The group that had goals of care discussions integrated into their standard cancer care</a:t>
            </a:r>
          </a:p>
          <a:p>
            <a:pPr lvl="1"/>
            <a:r>
              <a:rPr lang="en-US" dirty="0"/>
              <a:t>Had less symptoms</a:t>
            </a:r>
          </a:p>
          <a:p>
            <a:pPr lvl="1"/>
            <a:r>
              <a:rPr lang="en-US" dirty="0"/>
              <a:t>Reported higher quality of life</a:t>
            </a:r>
          </a:p>
          <a:p>
            <a:pPr lvl="1"/>
            <a:r>
              <a:rPr lang="en-US" dirty="0"/>
              <a:t>Were more likely to have had a discussion about their preferences for end-of-life care</a:t>
            </a:r>
          </a:p>
          <a:p>
            <a:pPr lvl="1"/>
            <a:r>
              <a:rPr lang="en-US" dirty="0"/>
              <a:t>Received less aggressive care </a:t>
            </a:r>
          </a:p>
          <a:p>
            <a:pPr lvl="1"/>
            <a:r>
              <a:rPr lang="en-US" dirty="0"/>
              <a:t>Lived almost three months longer</a:t>
            </a:r>
          </a:p>
          <a:p>
            <a:pPr lvl="1"/>
            <a:endParaRPr lang="en-US" dirty="0"/>
          </a:p>
          <a:p>
            <a:pPr marL="365760" lvl="1" indent="0" algn="r">
              <a:buNone/>
            </a:pPr>
            <a:r>
              <a:rPr lang="en-US" sz="1400" dirty="0" err="1"/>
              <a:t>Temel</a:t>
            </a:r>
            <a:r>
              <a:rPr lang="en-US" sz="1400" dirty="0"/>
              <a:t> et al NEJM 2012 (13); 145-152</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73724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Care is Not Better Care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1200" y="1828800"/>
            <a:ext cx="5304000" cy="3909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
        <p:nvSpPr>
          <p:cNvPr id="3" name="TextBox 2"/>
          <p:cNvSpPr txBox="1"/>
          <p:nvPr/>
        </p:nvSpPr>
        <p:spPr>
          <a:xfrm>
            <a:off x="6096000" y="5964417"/>
            <a:ext cx="4038600" cy="369332"/>
          </a:xfrm>
          <a:prstGeom prst="rect">
            <a:avLst/>
          </a:prstGeom>
          <a:noFill/>
        </p:spPr>
        <p:txBody>
          <a:bodyPr wrap="square" rtlCol="0">
            <a:spAutoFit/>
          </a:bodyPr>
          <a:lstStyle/>
          <a:p>
            <a:r>
              <a:rPr lang="en-US" dirty="0"/>
              <a:t>Quill et al, JPM 2009</a:t>
            </a:r>
          </a:p>
        </p:txBody>
      </p:sp>
    </p:spTree>
    <p:extLst>
      <p:ext uri="{BB962C8B-B14F-4D97-AF65-F5344CB8AC3E}">
        <p14:creationId xmlns:p14="http://schemas.microsoft.com/office/powerpoint/2010/main" val="1293524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Care Planning</a:t>
            </a:r>
          </a:p>
        </p:txBody>
      </p:sp>
      <p:pic>
        <p:nvPicPr>
          <p:cNvPr id="3074" name="Picture 2" descr="Image result for Advance Care plann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5950" y="2059781"/>
            <a:ext cx="5372100" cy="3606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012303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What Can I Do?</a:t>
            </a:r>
          </a:p>
        </p:txBody>
      </p:sp>
      <p:sp>
        <p:nvSpPr>
          <p:cNvPr id="3" name="Content Placeholder 2"/>
          <p:cNvSpPr>
            <a:spLocks noGrp="1"/>
          </p:cNvSpPr>
          <p:nvPr>
            <p:ph idx="1"/>
          </p:nvPr>
        </p:nvSpPr>
        <p:spPr/>
        <p:txBody>
          <a:bodyPr>
            <a:normAutofit/>
          </a:bodyPr>
          <a:lstStyle/>
          <a:p>
            <a:r>
              <a:rPr lang="en-US" sz="3200" dirty="0"/>
              <a:t>Advance Care Planning: What Is It?</a:t>
            </a:r>
          </a:p>
          <a:p>
            <a:endParaRPr lang="en-US" sz="3200" dirty="0"/>
          </a:p>
          <a:p>
            <a:pPr lvl="1"/>
            <a:r>
              <a:rPr lang="en-US" sz="2800" dirty="0"/>
              <a:t>Designate a Durable Power of Attorney (DPOA)</a:t>
            </a:r>
          </a:p>
          <a:p>
            <a:pPr lvl="1"/>
            <a:endParaRPr lang="en-US" sz="2800" dirty="0"/>
          </a:p>
          <a:p>
            <a:pPr lvl="1"/>
            <a:r>
              <a:rPr lang="en-US" sz="2800" dirty="0"/>
              <a:t>Document preferences for life sustaining treatment and resuscitation (Living Will)</a:t>
            </a:r>
          </a:p>
          <a:p>
            <a:pPr lvl="1"/>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8682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solidFill>
                  <a:schemeClr val="tx1"/>
                </a:solidFill>
              </a:rPr>
              <a:t>Advance Care Planning</a:t>
            </a:r>
            <a:r>
              <a:rPr lang="en-US" dirty="0">
                <a:solidFill>
                  <a:schemeClr val="tx1"/>
                </a:solidFill>
                <a:ea typeface="+mj-ea"/>
                <a:cs typeface="+mj-cs"/>
              </a:rPr>
              <a:t>: </a:t>
            </a:r>
            <a:br>
              <a:rPr lang="en-US" dirty="0">
                <a:solidFill>
                  <a:schemeClr val="tx1"/>
                </a:solidFill>
                <a:ea typeface="+mj-ea"/>
                <a:cs typeface="+mj-cs"/>
              </a:rPr>
            </a:br>
            <a:r>
              <a:rPr lang="en-US" dirty="0">
                <a:solidFill>
                  <a:schemeClr val="tx1"/>
                </a:solidFill>
              </a:rPr>
              <a:t>How it helps</a:t>
            </a:r>
          </a:p>
        </p:txBody>
      </p:sp>
      <p:sp>
        <p:nvSpPr>
          <p:cNvPr id="13315" name="Content Placeholder 2"/>
          <p:cNvSpPr>
            <a:spLocks noGrp="1"/>
          </p:cNvSpPr>
          <p:nvPr>
            <p:ph idx="1"/>
          </p:nvPr>
        </p:nvSpPr>
        <p:spPr/>
        <p:txBody>
          <a:bodyPr>
            <a:normAutofit/>
          </a:bodyPr>
          <a:lstStyle/>
          <a:p>
            <a:pPr eaLnBrk="1" hangingPunct="1"/>
            <a:r>
              <a:rPr lang="en-US" altLang="en-US" sz="2800" dirty="0">
                <a:ea typeface="ＭＳ Ｐゴシック" pitchFamily="34" charset="-128"/>
              </a:rPr>
              <a:t>Adults who have completed an advance directive or who have documented conversations about preferences for care at the end of life:</a:t>
            </a:r>
          </a:p>
          <a:p>
            <a:pPr lvl="1"/>
            <a:r>
              <a:rPr lang="en-US" altLang="en-US" sz="2400" dirty="0">
                <a:ea typeface="ＭＳ Ｐゴシック" pitchFamily="34" charset="-128"/>
              </a:rPr>
              <a:t>Are less likely to die in the hospital</a:t>
            </a:r>
          </a:p>
          <a:p>
            <a:pPr lvl="1"/>
            <a:r>
              <a:rPr lang="en-US" altLang="en-US" sz="2400" dirty="0">
                <a:ea typeface="ＭＳ Ｐゴシック" pitchFamily="34" charset="-128"/>
              </a:rPr>
              <a:t>Are less likely to receive aggressive treatment at the end of life</a:t>
            </a:r>
          </a:p>
          <a:p>
            <a:pPr lvl="1"/>
            <a:r>
              <a:rPr lang="en-US" altLang="en-US" sz="2400" dirty="0">
                <a:ea typeface="ＭＳ Ｐゴシック" pitchFamily="34" charset="-128"/>
              </a:rPr>
              <a:t>Are more likely to receive treatment in concordance with their wishes</a:t>
            </a:r>
          </a:p>
          <a:p>
            <a:pPr lvl="1"/>
            <a:r>
              <a:rPr lang="en-US" altLang="en-US" sz="2400" dirty="0">
                <a:ea typeface="ＭＳ Ｐゴシック" pitchFamily="34" charset="-128"/>
              </a:rPr>
              <a:t>Families are more likely to report support in decision making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42622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5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Durable Power of Attorney</a:t>
            </a:r>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4000" dirty="0"/>
              <a:t>“If I get so sick I can’t make decisions for myself, who would make decisions for me?” </a:t>
            </a:r>
          </a:p>
          <a:p>
            <a:pPr lvl="1"/>
            <a:endParaRPr lang="en-US" sz="3600" dirty="0"/>
          </a:p>
          <a:p>
            <a:pPr lvl="1"/>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0811792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 Directives</a:t>
            </a:r>
          </a:p>
        </p:txBody>
      </p:sp>
      <p:sp>
        <p:nvSpPr>
          <p:cNvPr id="3" name="Content Placeholder 2"/>
          <p:cNvSpPr>
            <a:spLocks noGrp="1"/>
          </p:cNvSpPr>
          <p:nvPr>
            <p:ph idx="1"/>
          </p:nvPr>
        </p:nvSpPr>
        <p:spPr/>
        <p:txBody>
          <a:bodyPr>
            <a:normAutofit/>
          </a:bodyPr>
          <a:lstStyle/>
          <a:p>
            <a:r>
              <a:rPr lang="en-US" sz="2800" dirty="0"/>
              <a:t>Living Will: </a:t>
            </a:r>
            <a:r>
              <a:rPr lang="en-US" sz="2400" dirty="0"/>
              <a:t>“If I get so sick I can’t speak for myself, what should my DPOA know about me and my preferences to make decisions for me?”</a:t>
            </a:r>
          </a:p>
          <a:p>
            <a:pPr lvl="1"/>
            <a:r>
              <a:rPr lang="en-US" sz="2400" dirty="0"/>
              <a:t>What aspects of my QUALITY of life am I willing to sacrifice so I can live longer? </a:t>
            </a:r>
          </a:p>
          <a:p>
            <a:pPr lvl="1"/>
            <a:r>
              <a:rPr lang="en-US" sz="2400" dirty="0"/>
              <a:t>Are there specific types of treatment that I do or do not want?</a:t>
            </a:r>
          </a:p>
          <a:p>
            <a:pPr lvl="1"/>
            <a:r>
              <a:rPr lang="en-US" sz="2400" dirty="0"/>
              <a:t>If get so sick it looks like I’m dying, what do I want that to look like?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67658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Live in America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7000" y="1748631"/>
            <a:ext cx="6350000" cy="42291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965662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Based Decisions</a:t>
            </a:r>
          </a:p>
        </p:txBody>
      </p:sp>
      <p:sp>
        <p:nvSpPr>
          <p:cNvPr id="3" name="Content Placeholder 2"/>
          <p:cNvSpPr>
            <a:spLocks noGrp="1"/>
          </p:cNvSpPr>
          <p:nvPr>
            <p:ph idx="1"/>
          </p:nvPr>
        </p:nvSpPr>
        <p:spPr/>
        <p:txBody>
          <a:bodyPr>
            <a:normAutofit/>
          </a:bodyPr>
          <a:lstStyle/>
          <a:p>
            <a:r>
              <a:rPr lang="en-US" sz="3200" dirty="0"/>
              <a:t>“Do you want a feeding tube or not?”</a:t>
            </a:r>
          </a:p>
          <a:p>
            <a:r>
              <a:rPr lang="en-US" sz="3200" dirty="0"/>
              <a:t>“Do you want dialysis or not?” </a:t>
            </a:r>
          </a:p>
          <a:p>
            <a:r>
              <a:rPr lang="en-US" sz="3200" dirty="0"/>
              <a:t>“Do you want chemotherapy, or do you want to die?”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149889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Decision Making</a:t>
            </a:r>
          </a:p>
        </p:txBody>
      </p:sp>
      <p:sp>
        <p:nvSpPr>
          <p:cNvPr id="3" name="Content Placeholder 2"/>
          <p:cNvSpPr>
            <a:spLocks noGrp="1"/>
          </p:cNvSpPr>
          <p:nvPr>
            <p:ph idx="1"/>
          </p:nvPr>
        </p:nvSpPr>
        <p:spPr/>
        <p:txBody>
          <a:bodyPr>
            <a:normAutofit/>
          </a:bodyPr>
          <a:lstStyle/>
          <a:p>
            <a:pPr marL="0" indent="0">
              <a:buNone/>
            </a:pPr>
            <a:r>
              <a:rPr lang="en-US" sz="3200" dirty="0"/>
              <a:t>Where the question isn’t “do I want this treatment or not” but rather…</a:t>
            </a:r>
          </a:p>
          <a:p>
            <a:pPr marL="0" indent="0">
              <a:buNone/>
            </a:pPr>
            <a:r>
              <a:rPr lang="en-US" sz="3200" dirty="0"/>
              <a:t>“what are my goals for the future, and will a proposed treatment get me closer to (or farther away) from those goals?”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pic>
        <p:nvPicPr>
          <p:cNvPr id="5" name="Picture 4"/>
          <p:cNvPicPr>
            <a:picLocks noChangeAspect="1"/>
          </p:cNvPicPr>
          <p:nvPr/>
        </p:nvPicPr>
        <p:blipFill>
          <a:blip r:embed="rId3"/>
          <a:stretch>
            <a:fillRect/>
          </a:stretch>
        </p:blipFill>
        <p:spPr>
          <a:xfrm>
            <a:off x="3332913" y="4293714"/>
            <a:ext cx="2478173" cy="1954368"/>
          </a:xfrm>
          <a:prstGeom prst="rect">
            <a:avLst/>
          </a:prstGeom>
        </p:spPr>
      </p:pic>
    </p:spTree>
    <p:extLst>
      <p:ext uri="{BB962C8B-B14F-4D97-AF65-F5344CB8AC3E}">
        <p14:creationId xmlns:p14="http://schemas.microsoft.com/office/powerpoint/2010/main" val="26350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Value-Based Decision Making</a:t>
            </a:r>
          </a:p>
        </p:txBody>
      </p:sp>
      <p:sp>
        <p:nvSpPr>
          <p:cNvPr id="3" name="Content Placeholder 2"/>
          <p:cNvSpPr>
            <a:spLocks noGrp="1"/>
          </p:cNvSpPr>
          <p:nvPr>
            <p:ph idx="1"/>
          </p:nvPr>
        </p:nvSpPr>
        <p:spPr/>
        <p:txBody>
          <a:bodyPr>
            <a:normAutofit/>
          </a:bodyPr>
          <a:lstStyle/>
          <a:p>
            <a:pPr marL="0" indent="0">
              <a:buNone/>
            </a:pPr>
            <a:r>
              <a:rPr lang="en-US" sz="3200" dirty="0"/>
              <a:t>Examples of values impacting decision making:</a:t>
            </a:r>
          </a:p>
          <a:p>
            <a:r>
              <a:rPr lang="en-US" sz="2800" dirty="0"/>
              <a:t>Independence/Place of residence</a:t>
            </a:r>
          </a:p>
          <a:p>
            <a:endParaRPr lang="en-US" sz="2800" dirty="0"/>
          </a:p>
          <a:p>
            <a:r>
              <a:rPr lang="en-US" sz="2800" dirty="0"/>
              <a:t>Cognitive State</a:t>
            </a:r>
          </a:p>
          <a:p>
            <a:endParaRPr lang="en-US" sz="2800" dirty="0"/>
          </a:p>
          <a:p>
            <a:r>
              <a:rPr lang="en-US" sz="2800" dirty="0"/>
              <a:t>Physical suffering</a:t>
            </a:r>
          </a:p>
          <a:p>
            <a:endParaRPr lang="en-US" sz="2800" dirty="0"/>
          </a:p>
          <a:p>
            <a:r>
              <a:rPr lang="en-US" sz="2800" dirty="0"/>
              <a:t>Terminal State</a:t>
            </a:r>
          </a:p>
          <a:p>
            <a:endParaRPr lang="en-US" sz="3200" dirty="0"/>
          </a:p>
          <a:p>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41854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Having the Conversation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pic>
        <p:nvPicPr>
          <p:cNvPr id="5" name="Picture 2" descr="Image result for Advance Care planni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5950" y="2059781"/>
            <a:ext cx="5372100" cy="360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706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Start the Conversation</a:t>
            </a:r>
          </a:p>
        </p:txBody>
      </p:sp>
      <p:sp>
        <p:nvSpPr>
          <p:cNvPr id="3" name="Content Placeholder 2"/>
          <p:cNvSpPr>
            <a:spLocks noGrp="1"/>
          </p:cNvSpPr>
          <p:nvPr>
            <p:ph idx="1"/>
          </p:nvPr>
        </p:nvSpPr>
        <p:spPr/>
        <p:txBody>
          <a:bodyPr>
            <a:normAutofit/>
          </a:bodyPr>
          <a:lstStyle/>
          <a:p>
            <a:r>
              <a:rPr lang="en-US" sz="2800" dirty="0"/>
              <a:t>Step 1: Plan Ahead</a:t>
            </a:r>
          </a:p>
          <a:p>
            <a:pPr lvl="1"/>
            <a:r>
              <a:rPr lang="en-US" sz="2400" dirty="0"/>
              <a:t>What do we need to talk about? </a:t>
            </a:r>
          </a:p>
          <a:p>
            <a:pPr lvl="2"/>
            <a:r>
              <a:rPr lang="en-US" sz="2400" dirty="0"/>
              <a:t>Medical Decision making</a:t>
            </a:r>
          </a:p>
          <a:p>
            <a:pPr lvl="2"/>
            <a:r>
              <a:rPr lang="en-US" sz="2400" dirty="0"/>
              <a:t>Finances</a:t>
            </a:r>
          </a:p>
          <a:p>
            <a:pPr lvl="2"/>
            <a:r>
              <a:rPr lang="en-US" sz="2400" dirty="0"/>
              <a:t>Making sure a family member is taken care of</a:t>
            </a:r>
          </a:p>
          <a:p>
            <a:pPr lvl="1"/>
            <a:r>
              <a:rPr lang="en-US" sz="2400" dirty="0"/>
              <a:t>Who needs to be there? </a:t>
            </a:r>
          </a:p>
          <a:p>
            <a:pPr lvl="2"/>
            <a:r>
              <a:rPr lang="en-US" sz="2400" dirty="0"/>
              <a:t>Spouse, children, friend, doctor, attorney?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44776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Start the Conversation</a:t>
            </a:r>
          </a:p>
        </p:txBody>
      </p:sp>
      <p:sp>
        <p:nvSpPr>
          <p:cNvPr id="3" name="Content Placeholder 2"/>
          <p:cNvSpPr>
            <a:spLocks noGrp="1"/>
          </p:cNvSpPr>
          <p:nvPr>
            <p:ph idx="1"/>
          </p:nvPr>
        </p:nvSpPr>
        <p:spPr/>
        <p:txBody>
          <a:bodyPr>
            <a:normAutofit/>
          </a:bodyPr>
          <a:lstStyle/>
          <a:p>
            <a:r>
              <a:rPr lang="en-US" sz="2800" dirty="0"/>
              <a:t>Step 1: Plan Ahead (</a:t>
            </a:r>
            <a:r>
              <a:rPr lang="en-US" sz="2800" dirty="0" err="1"/>
              <a:t>cont</a:t>
            </a:r>
            <a:r>
              <a:rPr lang="en-US" sz="2800" dirty="0"/>
              <a:t>)</a:t>
            </a:r>
          </a:p>
          <a:p>
            <a:pPr lvl="1"/>
            <a:r>
              <a:rPr lang="en-US" sz="2400" dirty="0"/>
              <a:t>When is a good time to talk?</a:t>
            </a:r>
          </a:p>
          <a:p>
            <a:pPr lvl="2"/>
            <a:r>
              <a:rPr lang="en-US" sz="2400" dirty="0"/>
              <a:t>Next family gathering</a:t>
            </a:r>
          </a:p>
          <a:p>
            <a:pPr lvl="2"/>
            <a:r>
              <a:rPr lang="en-US" sz="2400" dirty="0"/>
              <a:t>Before the next surgery</a:t>
            </a:r>
          </a:p>
          <a:p>
            <a:pPr lvl="2"/>
            <a:r>
              <a:rPr lang="en-US" sz="2400" dirty="0"/>
              <a:t>After a doctor’s appointment</a:t>
            </a:r>
          </a:p>
          <a:p>
            <a:pPr lvl="1"/>
            <a:r>
              <a:rPr lang="en-US" sz="2400" dirty="0"/>
              <a:t>Where will you feel comfortable talking?</a:t>
            </a:r>
          </a:p>
          <a:p>
            <a:pPr lvl="2"/>
            <a:r>
              <a:rPr lang="en-US" sz="2400" dirty="0"/>
              <a:t>Kitchen table</a:t>
            </a:r>
          </a:p>
          <a:p>
            <a:pPr lvl="2"/>
            <a:r>
              <a:rPr lang="en-US" sz="2400" dirty="0"/>
              <a:t>Favorite Restaurant </a:t>
            </a:r>
          </a:p>
          <a:p>
            <a:pPr lvl="2"/>
            <a:r>
              <a:rPr lang="en-US" sz="2400" dirty="0"/>
              <a:t>In the Car</a:t>
            </a:r>
          </a:p>
          <a:p>
            <a:pPr lvl="2"/>
            <a:r>
              <a:rPr lang="en-US" sz="2400" dirty="0"/>
              <a:t>Place of Worship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6002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Have the Conversation</a:t>
            </a:r>
          </a:p>
        </p:txBody>
      </p:sp>
      <p:sp>
        <p:nvSpPr>
          <p:cNvPr id="3" name="Content Placeholder 2"/>
          <p:cNvSpPr>
            <a:spLocks noGrp="1"/>
          </p:cNvSpPr>
          <p:nvPr>
            <p:ph idx="1"/>
          </p:nvPr>
        </p:nvSpPr>
        <p:spPr/>
        <p:txBody>
          <a:bodyPr>
            <a:normAutofit/>
          </a:bodyPr>
          <a:lstStyle/>
          <a:p>
            <a:r>
              <a:rPr lang="en-US" sz="2800" dirty="0"/>
              <a:t>Step 2: Break the Ice</a:t>
            </a:r>
          </a:p>
          <a:p>
            <a:pPr lvl="1"/>
            <a:r>
              <a:rPr lang="en-US" sz="2400" dirty="0"/>
              <a:t>“I need to think about the future. Will you help me?”</a:t>
            </a:r>
          </a:p>
          <a:p>
            <a:pPr lvl="1"/>
            <a:r>
              <a:rPr lang="en-US" sz="2400" dirty="0"/>
              <a:t>“Even though I’m ok right now, I’m won’t always be, and I want to be prepared”</a:t>
            </a:r>
          </a:p>
          <a:p>
            <a:pPr lvl="1"/>
            <a:r>
              <a:rPr lang="en-US" sz="2400" dirty="0"/>
              <a:t>“Do you remember when (friend/family member) died? Was it a good death or a hard death? How would you want your death to be different?”</a:t>
            </a:r>
          </a:p>
          <a:p>
            <a:pPr lvl="1"/>
            <a:r>
              <a:rPr lang="en-US" sz="2400" dirty="0"/>
              <a:t>“If there ever comes a time when you can’t talk for yourself, there are some things I need to know. Is it ok if we talk about that now?”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5238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Have the Conversation</a:t>
            </a:r>
          </a:p>
        </p:txBody>
      </p:sp>
      <p:sp>
        <p:nvSpPr>
          <p:cNvPr id="3" name="Content Placeholder 2"/>
          <p:cNvSpPr>
            <a:spLocks noGrp="1"/>
          </p:cNvSpPr>
          <p:nvPr>
            <p:ph idx="1"/>
          </p:nvPr>
        </p:nvSpPr>
        <p:spPr/>
        <p:txBody>
          <a:bodyPr>
            <a:normAutofit/>
          </a:bodyPr>
          <a:lstStyle/>
          <a:p>
            <a:r>
              <a:rPr lang="en-US" sz="2800" dirty="0"/>
              <a:t>Step 3: Discuss the important things</a:t>
            </a:r>
          </a:p>
          <a:p>
            <a:pPr lvl="1"/>
            <a:r>
              <a:rPr lang="en-US" sz="2400" dirty="0"/>
              <a:t>“When you think about your health, what worries you?”</a:t>
            </a:r>
          </a:p>
          <a:p>
            <a:pPr lvl="1"/>
            <a:r>
              <a:rPr lang="en-US" sz="2400" dirty="0"/>
              <a:t>“If you got so sick it looked like you were getting close to your end of life, what would you want your care to look like?”</a:t>
            </a:r>
          </a:p>
          <a:p>
            <a:pPr lvl="1"/>
            <a:r>
              <a:rPr lang="en-US" sz="2400" dirty="0"/>
              <a:t>“What affairs (personal, financial </a:t>
            </a:r>
            <a:r>
              <a:rPr lang="en-US" sz="2400" dirty="0" err="1"/>
              <a:t>etc</a:t>
            </a:r>
            <a:r>
              <a:rPr lang="en-US" sz="2400" dirty="0"/>
              <a:t>) would you want to get in order if you got sick and it didn’t look like you could get better?”</a:t>
            </a:r>
          </a:p>
          <a:p>
            <a:pPr lvl="1"/>
            <a:r>
              <a:rPr lang="en-US" sz="2400" dirty="0"/>
              <a:t>“Would you want to be actively involved in making medical decisions, or would you rather have your doctors do what they thought was best?”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70577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Have the Conversation</a:t>
            </a:r>
          </a:p>
        </p:txBody>
      </p:sp>
      <p:sp>
        <p:nvSpPr>
          <p:cNvPr id="3" name="Content Placeholder 2"/>
          <p:cNvSpPr>
            <a:spLocks noGrp="1"/>
          </p:cNvSpPr>
          <p:nvPr>
            <p:ph idx="1"/>
          </p:nvPr>
        </p:nvSpPr>
        <p:spPr/>
        <p:txBody>
          <a:bodyPr>
            <a:normAutofit/>
          </a:bodyPr>
          <a:lstStyle/>
          <a:p>
            <a:r>
              <a:rPr lang="en-US" sz="2800" dirty="0"/>
              <a:t>Step 3: Discuss the important things (</a:t>
            </a:r>
            <a:r>
              <a:rPr lang="en-US" sz="2800" dirty="0" err="1"/>
              <a:t>cont</a:t>
            </a:r>
            <a:r>
              <a:rPr lang="en-US" sz="2800" dirty="0"/>
              <a:t>)</a:t>
            </a:r>
          </a:p>
          <a:p>
            <a:pPr lvl="1"/>
            <a:r>
              <a:rPr lang="en-US" sz="2400" dirty="0"/>
              <a:t>“Who do you want (or not want) to be involved in your care?”</a:t>
            </a:r>
          </a:p>
          <a:p>
            <a:pPr lvl="1"/>
            <a:r>
              <a:rPr lang="en-US" sz="2400" dirty="0"/>
              <a:t>“If you got so sick you couldn’t speak for yourself, who would you want to make decisions for yourself?”</a:t>
            </a:r>
          </a:p>
          <a:p>
            <a:pPr lvl="1"/>
            <a:r>
              <a:rPr lang="en-US" sz="2400" dirty="0"/>
              <a:t>“When would it be ok to shift the focus from aggressive, curative care to a focus on comfort care alone?”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8313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www.theconversationproject.org</a:t>
            </a:r>
          </a:p>
        </p:txBody>
      </p:sp>
      <p:pic>
        <p:nvPicPr>
          <p:cNvPr id="4" name="Content Placeholder 3"/>
          <p:cNvPicPr>
            <a:picLocks noGrp="1" noChangeAspect="1"/>
          </p:cNvPicPr>
          <p:nvPr>
            <p:ph idx="1"/>
          </p:nvPr>
        </p:nvPicPr>
        <p:blipFill>
          <a:blip r:embed="rId3"/>
          <a:stretch>
            <a:fillRect/>
          </a:stretch>
        </p:blipFill>
        <p:spPr>
          <a:xfrm>
            <a:off x="2877538" y="1600200"/>
            <a:ext cx="3388924" cy="4846161"/>
          </a:xfrm>
          <a:prstGeom prst="rect">
            <a:avLst/>
          </a:prstGeom>
        </p:spPr>
      </p:pic>
    </p:spTree>
    <p:extLst>
      <p:ext uri="{BB962C8B-B14F-4D97-AF65-F5344CB8AC3E}">
        <p14:creationId xmlns:p14="http://schemas.microsoft.com/office/powerpoint/2010/main" val="97951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Live in America</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
        <p:nvSpPr>
          <p:cNvPr id="3" name="Content Placeholder 2"/>
          <p:cNvSpPr>
            <a:spLocks noGrp="1"/>
          </p:cNvSpPr>
          <p:nvPr>
            <p:ph idx="1"/>
          </p:nvPr>
        </p:nvSpPr>
        <p:spPr/>
        <p:txBody>
          <a:bodyPr/>
          <a:lstStyle/>
          <a:p>
            <a:endParaRPr lang="en-US" dirty="0"/>
          </a:p>
        </p:txBody>
      </p:sp>
      <p:pic>
        <p:nvPicPr>
          <p:cNvPr id="3074" name="Picture 2" descr="C:\Users\adamarks\AppData\Local\Microsoft\Windows\Temporary Internet Files\Content.Outlook\UL483TWI\IMG_01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1676400"/>
            <a:ext cx="568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10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a:t>
            </a:r>
          </a:p>
        </p:txBody>
      </p:sp>
      <p:pic>
        <p:nvPicPr>
          <p:cNvPr id="3074" name="Picture 2" descr="Image result for Palliative Ca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6375" y="2120106"/>
            <a:ext cx="6191250" cy="3486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2320202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a:lstStyle/>
          <a:p>
            <a:pPr eaLnBrk="1" hangingPunct="1">
              <a:defRPr/>
            </a:pPr>
            <a:r>
              <a:rPr lang="en-US" dirty="0"/>
              <a:t>Palliative Care: A Definition</a:t>
            </a:r>
          </a:p>
        </p:txBody>
      </p:sp>
      <p:sp>
        <p:nvSpPr>
          <p:cNvPr id="2054" name="Rectangle 6"/>
          <p:cNvSpPr>
            <a:spLocks noGrp="1" noChangeArrowheads="1"/>
          </p:cNvSpPr>
          <p:nvPr>
            <p:ph type="body" idx="1"/>
          </p:nvPr>
        </p:nvSpPr>
        <p:spPr/>
        <p:txBody>
          <a:bodyPr/>
          <a:lstStyle/>
          <a:p>
            <a:pPr eaLnBrk="1" hangingPunct="1">
              <a:buFont typeface="Wingdings" pitchFamily="2" charset="2"/>
              <a:buNone/>
              <a:defRPr/>
            </a:pPr>
            <a:r>
              <a:rPr lang="en-US" sz="2800" dirty="0"/>
              <a:t>	The goal of palliative care is to prevent and relieve suffering….Palliative care is accomplished through effective management of pain and other distressing symptoms, while incorporating psychosocial and spiritual care according to patient/family needs, values, beliefs, and culture(s).</a:t>
            </a:r>
          </a:p>
          <a:p>
            <a:pPr eaLnBrk="1" hangingPunct="1">
              <a:buFont typeface="Wingdings" pitchFamily="2" charset="2"/>
              <a:buNone/>
              <a:defRPr/>
            </a:pPr>
            <a:endParaRPr lang="en-US" sz="2800" dirty="0"/>
          </a:p>
          <a:p>
            <a:pPr eaLnBrk="1" hangingPunct="1">
              <a:buFont typeface="Wingdings" pitchFamily="2" charset="2"/>
              <a:buNone/>
              <a:defRPr/>
            </a:pPr>
            <a:r>
              <a:rPr lang="en-US" sz="1600" dirty="0"/>
              <a:t>	Clinical Practice Guidelines for Quality Palliative Care, National Consensus Project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1188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fade">
                                      <p:cBhvr>
                                        <p:cTn id="7" dur="500"/>
                                        <p:tgtEl>
                                          <p:spTgt spid="20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54">
                                            <p:txEl>
                                              <p:pRg st="2" end="2"/>
                                            </p:txEl>
                                          </p:spTgt>
                                        </p:tgtEl>
                                        <p:attrNameLst>
                                          <p:attrName>style.visibility</p:attrName>
                                        </p:attrNameLst>
                                      </p:cBhvr>
                                      <p:to>
                                        <p:strVal val="visible"/>
                                      </p:to>
                                    </p:set>
                                    <p:animEffect transition="in" filter="fade">
                                      <p:cBhvr>
                                        <p:cTn id="12" dur="500"/>
                                        <p:tgtEl>
                                          <p:spTgt spid="20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1143000"/>
          </a:xfrm>
        </p:spPr>
        <p:txBody>
          <a:bodyPr>
            <a:normAutofit fontScale="90000"/>
          </a:bodyPr>
          <a:lstStyle/>
          <a:p>
            <a:r>
              <a:rPr lang="en-US" dirty="0"/>
              <a:t>Palliative Care: But what does that mean?</a:t>
            </a:r>
          </a:p>
        </p:txBody>
      </p:sp>
      <p:sp>
        <p:nvSpPr>
          <p:cNvPr id="3" name="Content Placeholder 2"/>
          <p:cNvSpPr>
            <a:spLocks noGrp="1"/>
          </p:cNvSpPr>
          <p:nvPr>
            <p:ph idx="1"/>
          </p:nvPr>
        </p:nvSpPr>
        <p:spPr/>
        <p:txBody>
          <a:bodyPr>
            <a:noAutofit/>
          </a:bodyPr>
          <a:lstStyle/>
          <a:p>
            <a:r>
              <a:rPr lang="en-US" sz="3200" dirty="0"/>
              <a:t>Palliative Care focuses on the person rather than the disease:</a:t>
            </a:r>
          </a:p>
          <a:p>
            <a:pPr lvl="1"/>
            <a:r>
              <a:rPr lang="en-US" sz="2800" dirty="0"/>
              <a:t>Focus on symptom control (pain, nausea, fatigue, shortness of breath) caused by a chronic disease</a:t>
            </a:r>
          </a:p>
          <a:p>
            <a:pPr lvl="1"/>
            <a:endParaRPr lang="en-US" sz="2800" dirty="0"/>
          </a:p>
          <a:p>
            <a:pPr lvl="1"/>
            <a:r>
              <a:rPr lang="en-US" sz="2800" dirty="0"/>
              <a:t>Focus on quality of life, and recognizes that “quality of life” means different things for different people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1630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143000"/>
          </a:xfrm>
        </p:spPr>
        <p:txBody>
          <a:bodyPr>
            <a:normAutofit fontScale="90000"/>
          </a:bodyPr>
          <a:lstStyle/>
          <a:p>
            <a:r>
              <a:rPr lang="en-US" dirty="0"/>
              <a:t>Palliative Care: But what does that mean?</a:t>
            </a:r>
          </a:p>
        </p:txBody>
      </p:sp>
      <p:sp>
        <p:nvSpPr>
          <p:cNvPr id="3" name="Content Placeholder 2"/>
          <p:cNvSpPr>
            <a:spLocks noGrp="1"/>
          </p:cNvSpPr>
          <p:nvPr>
            <p:ph idx="1"/>
          </p:nvPr>
        </p:nvSpPr>
        <p:spPr/>
        <p:txBody>
          <a:bodyPr>
            <a:noAutofit/>
          </a:bodyPr>
          <a:lstStyle/>
          <a:p>
            <a:r>
              <a:rPr lang="en-US" sz="3200" dirty="0"/>
              <a:t>Palliative Care focuses on the person rather than the disease:</a:t>
            </a:r>
          </a:p>
          <a:p>
            <a:pPr lvl="1"/>
            <a:r>
              <a:rPr lang="en-US" sz="2800" dirty="0"/>
              <a:t>Recognizes that chronic medical conditions not only have physical components, but also psychosocial, cultural, emotional, and spiritual aspects that effect the individual</a:t>
            </a:r>
          </a:p>
          <a:p>
            <a:pPr lvl="1"/>
            <a:r>
              <a:rPr lang="en-US" sz="2800" dirty="0"/>
              <a:t>Focus on effective communication about goals of care, risks/benefits of treatments proposed, and advanced care planning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14316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Model of Medicine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25683" y="2110429"/>
            <a:ext cx="7492633" cy="35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5262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143000"/>
          </a:xfrm>
        </p:spPr>
        <p:txBody>
          <a:bodyPr>
            <a:normAutofit fontScale="90000"/>
          </a:bodyPr>
          <a:lstStyle/>
          <a:p>
            <a:r>
              <a:rPr lang="en-US" dirty="0"/>
              <a:t>Proposed Integration of Palliative Care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7541" y="2209800"/>
            <a:ext cx="7202059" cy="303926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12104790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1143000"/>
          </a:xfrm>
        </p:spPr>
        <p:txBody>
          <a:bodyPr>
            <a:normAutofit fontScale="90000"/>
          </a:bodyPr>
          <a:lstStyle/>
          <a:p>
            <a:r>
              <a:rPr lang="en-US" dirty="0"/>
              <a:t>Palliative Care: Sounds great, but does it work?</a:t>
            </a:r>
          </a:p>
        </p:txBody>
      </p:sp>
      <p:sp>
        <p:nvSpPr>
          <p:cNvPr id="3" name="Content Placeholder 2"/>
          <p:cNvSpPr>
            <a:spLocks noGrp="1"/>
          </p:cNvSpPr>
          <p:nvPr>
            <p:ph idx="1"/>
          </p:nvPr>
        </p:nvSpPr>
        <p:spPr/>
        <p:txBody>
          <a:bodyPr>
            <a:normAutofit/>
          </a:bodyPr>
          <a:lstStyle/>
          <a:p>
            <a:pPr marL="0" indent="0">
              <a:buNone/>
            </a:pPr>
            <a:r>
              <a:rPr lang="en-US" sz="2800" dirty="0"/>
              <a:t>Attains Several Goals:</a:t>
            </a:r>
          </a:p>
          <a:p>
            <a:pPr marL="0" indent="0">
              <a:buNone/>
            </a:pPr>
            <a:endParaRPr lang="en-US" sz="2800" dirty="0"/>
          </a:p>
          <a:p>
            <a:pPr lvl="1"/>
            <a:r>
              <a:rPr lang="en-US" sz="2400" dirty="0"/>
              <a:t>Reduces in symptom burden for patients living this advanced disease</a:t>
            </a:r>
          </a:p>
          <a:p>
            <a:pPr lvl="1"/>
            <a:endParaRPr lang="en-US" sz="2400" dirty="0"/>
          </a:p>
          <a:p>
            <a:pPr lvl="1"/>
            <a:r>
              <a:rPr lang="en-US" sz="2400" dirty="0"/>
              <a:t>Keeps patients where they want to be (at home)</a:t>
            </a:r>
          </a:p>
          <a:p>
            <a:pPr lvl="1"/>
            <a:endParaRPr lang="en-US" sz="2400" dirty="0"/>
          </a:p>
          <a:p>
            <a:pPr lvl="1"/>
            <a:r>
              <a:rPr lang="en-US" sz="2400" dirty="0"/>
              <a:t>Reduces Costs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401121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 Reduces Symptoms</a:t>
            </a:r>
          </a:p>
        </p:txBody>
      </p:sp>
      <p:sp>
        <p:nvSpPr>
          <p:cNvPr id="3" name="Content Placeholder 2"/>
          <p:cNvSpPr>
            <a:spLocks noGrp="1"/>
          </p:cNvSpPr>
          <p:nvPr>
            <p:ph idx="1"/>
          </p:nvPr>
        </p:nvSpPr>
        <p:spPr/>
        <p:txBody>
          <a:bodyPr>
            <a:normAutofit/>
          </a:bodyPr>
          <a:lstStyle/>
          <a:p>
            <a:r>
              <a:rPr lang="en-US" sz="2800" dirty="0"/>
              <a:t>For those patients living with advanced disease (cancer, heart failure, kidney disease, emphysema), palliative care is superior to usual care for:</a:t>
            </a:r>
          </a:p>
          <a:p>
            <a:pPr lvl="1"/>
            <a:r>
              <a:rPr lang="en-US" sz="2400" dirty="0"/>
              <a:t>Emotional/Spiritual Support</a:t>
            </a:r>
          </a:p>
          <a:p>
            <a:pPr lvl="1"/>
            <a:r>
              <a:rPr lang="en-US" sz="2400" dirty="0"/>
              <a:t>Pain control</a:t>
            </a:r>
          </a:p>
          <a:p>
            <a:pPr lvl="1"/>
            <a:r>
              <a:rPr lang="en-US" sz="2400" dirty="0"/>
              <a:t>Information/Communication</a:t>
            </a:r>
          </a:p>
          <a:p>
            <a:pPr lvl="1"/>
            <a:r>
              <a:rPr lang="en-US" sz="2400" dirty="0"/>
              <a:t>Care at the time of death</a:t>
            </a:r>
          </a:p>
          <a:p>
            <a:pPr lvl="1"/>
            <a:r>
              <a:rPr lang="en-US" sz="2400" dirty="0"/>
              <a:t>Access to services in the community</a:t>
            </a:r>
          </a:p>
          <a:p>
            <a:pPr lvl="1"/>
            <a:r>
              <a:rPr lang="en-US" sz="2400" dirty="0"/>
              <a:t>Well-being/dignity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42375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defRPr/>
            </a:pPr>
            <a:r>
              <a:rPr lang="en-US" dirty="0">
                <a:latin typeface="Arial" charset="0"/>
              </a:rPr>
              <a:t>When to ask for Palliative Care</a:t>
            </a:r>
          </a:p>
        </p:txBody>
      </p:sp>
      <p:sp>
        <p:nvSpPr>
          <p:cNvPr id="16387" name="Rectangle 3"/>
          <p:cNvSpPr>
            <a:spLocks noGrp="1" noChangeArrowheads="1"/>
          </p:cNvSpPr>
          <p:nvPr>
            <p:ph type="body" idx="4294967295"/>
          </p:nvPr>
        </p:nvSpPr>
        <p:spPr/>
        <p:txBody>
          <a:bodyPr>
            <a:noAutofit/>
          </a:bodyPr>
          <a:lstStyle/>
          <a:p>
            <a:pPr eaLnBrk="1" hangingPunct="1">
              <a:lnSpc>
                <a:spcPct val="90000"/>
              </a:lnSpc>
            </a:pPr>
            <a:endParaRPr lang="en-US" altLang="en-US" dirty="0">
              <a:latin typeface="Arial" charset="0"/>
              <a:ea typeface="ＭＳ Ｐゴシック" pitchFamily="34" charset="-128"/>
            </a:endParaRPr>
          </a:p>
          <a:p>
            <a:pPr eaLnBrk="1" hangingPunct="1">
              <a:lnSpc>
                <a:spcPct val="90000"/>
              </a:lnSpc>
            </a:pPr>
            <a:r>
              <a:rPr lang="en-US" altLang="en-US" dirty="0">
                <a:latin typeface="Arial" charset="0"/>
                <a:ea typeface="ＭＳ Ｐゴシック" pitchFamily="34" charset="-128"/>
              </a:rPr>
              <a:t>There are uncontrolled physical symptoms related to a serious illness, or its treatment</a:t>
            </a:r>
          </a:p>
          <a:p>
            <a:pPr eaLnBrk="1" hangingPunct="1">
              <a:lnSpc>
                <a:spcPct val="90000"/>
              </a:lnSpc>
            </a:pPr>
            <a:r>
              <a:rPr lang="en-US" altLang="en-US" dirty="0">
                <a:latin typeface="Arial" charset="0"/>
                <a:ea typeface="ＭＳ Ｐゴシック" pitchFamily="34" charset="-128"/>
              </a:rPr>
              <a:t>A person or their family is experiencing emotional or spiritual distress regarding the diagnosis/prognosis</a:t>
            </a:r>
          </a:p>
          <a:p>
            <a:pPr eaLnBrk="1" hangingPunct="1">
              <a:lnSpc>
                <a:spcPct val="90000"/>
              </a:lnSpc>
            </a:pPr>
            <a:r>
              <a:rPr lang="en-US" altLang="en-US" dirty="0">
                <a:latin typeface="Arial" charset="0"/>
                <a:ea typeface="ＭＳ Ｐゴシック" pitchFamily="34" charset="-128"/>
              </a:rPr>
              <a:t>Intra-family or family-physician conflict about goals of care or advanced care planning</a:t>
            </a:r>
          </a:p>
          <a:p>
            <a:pPr eaLnBrk="1" hangingPunct="1">
              <a:lnSpc>
                <a:spcPct val="90000"/>
              </a:lnSpc>
            </a:pPr>
            <a:r>
              <a:rPr lang="en-US" altLang="en-US" dirty="0">
                <a:latin typeface="Arial" charset="0"/>
                <a:ea typeface="ＭＳ Ｐゴシック" pitchFamily="34" charset="-128"/>
              </a:rPr>
              <a:t>Accelerating need for medical care or hospitalizations</a:t>
            </a:r>
          </a:p>
          <a:p>
            <a:pPr eaLnBrk="1" hangingPunct="1">
              <a:lnSpc>
                <a:spcPct val="90000"/>
              </a:lnSpc>
            </a:pPr>
            <a:r>
              <a:rPr lang="en-US" altLang="en-US" dirty="0">
                <a:latin typeface="Arial" charset="0"/>
                <a:ea typeface="ＭＳ Ｐゴシック" pitchFamily="34" charset="-128"/>
              </a:rPr>
              <a:t>A person has declined or are considering declining life-sustaining treatments, i.e. feeding tube or tracheostomy </a:t>
            </a:r>
          </a:p>
          <a:p>
            <a:pPr eaLnBrk="1" hangingPunct="1">
              <a:lnSpc>
                <a:spcPct val="90000"/>
              </a:lnSpc>
            </a:pPr>
            <a:endParaRPr lang="en-US" altLang="en-US" dirty="0">
              <a:latin typeface="Arial" charset="0"/>
              <a:ea typeface="ＭＳ Ｐゴシック"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209647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5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5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defRPr/>
            </a:pPr>
            <a:r>
              <a:rPr lang="en-US" dirty="0">
                <a:latin typeface="+mn-lt"/>
              </a:rPr>
              <a:t>Palliative Care Delivery Modes</a:t>
            </a:r>
          </a:p>
        </p:txBody>
      </p:sp>
      <p:sp>
        <p:nvSpPr>
          <p:cNvPr id="16387" name="Rectangle 3"/>
          <p:cNvSpPr>
            <a:spLocks noGrp="1" noChangeArrowheads="1"/>
          </p:cNvSpPr>
          <p:nvPr>
            <p:ph type="body" idx="4294967295"/>
          </p:nvPr>
        </p:nvSpPr>
        <p:spPr/>
        <p:txBody>
          <a:bodyPr/>
          <a:lstStyle/>
          <a:p>
            <a:pPr eaLnBrk="1" hangingPunct="1">
              <a:lnSpc>
                <a:spcPct val="90000"/>
              </a:lnSpc>
            </a:pPr>
            <a:r>
              <a:rPr lang="en-US" altLang="en-US" sz="2800" dirty="0">
                <a:ea typeface="ＭＳ Ｐゴシック" pitchFamily="34" charset="-128"/>
              </a:rPr>
              <a:t>Hospitals</a:t>
            </a:r>
          </a:p>
          <a:p>
            <a:pPr lvl="1" eaLnBrk="1" hangingPunct="1">
              <a:lnSpc>
                <a:spcPct val="90000"/>
              </a:lnSpc>
            </a:pPr>
            <a:r>
              <a:rPr lang="en-US" altLang="en-US" sz="2400" dirty="0">
                <a:ea typeface="ＭＳ Ｐゴシック" pitchFamily="34" charset="-128"/>
              </a:rPr>
              <a:t>Consultative Services</a:t>
            </a:r>
          </a:p>
          <a:p>
            <a:pPr lvl="1" eaLnBrk="1" hangingPunct="1">
              <a:lnSpc>
                <a:spcPct val="90000"/>
              </a:lnSpc>
            </a:pPr>
            <a:r>
              <a:rPr lang="en-US" altLang="en-US" sz="2400" dirty="0">
                <a:ea typeface="ＭＳ Ｐゴシック" pitchFamily="34" charset="-128"/>
              </a:rPr>
              <a:t>Inpatient Units</a:t>
            </a:r>
          </a:p>
          <a:p>
            <a:pPr eaLnBrk="1" hangingPunct="1">
              <a:lnSpc>
                <a:spcPct val="90000"/>
              </a:lnSpc>
            </a:pPr>
            <a:r>
              <a:rPr lang="en-US" altLang="en-US" sz="2800" dirty="0">
                <a:ea typeface="ＭＳ Ｐゴシック" pitchFamily="34" charset="-128"/>
              </a:rPr>
              <a:t>Outpatient Clinics</a:t>
            </a:r>
          </a:p>
          <a:p>
            <a:pPr eaLnBrk="1" hangingPunct="1">
              <a:lnSpc>
                <a:spcPct val="90000"/>
              </a:lnSpc>
            </a:pPr>
            <a:r>
              <a:rPr lang="en-US" altLang="en-US" sz="2800" dirty="0">
                <a:ea typeface="ＭＳ Ｐゴシック" pitchFamily="34" charset="-128"/>
              </a:rPr>
              <a:t>Home-based Palliative Care</a:t>
            </a:r>
          </a:p>
          <a:p>
            <a:pPr lvl="1" eaLnBrk="1" hangingPunct="1">
              <a:lnSpc>
                <a:spcPct val="90000"/>
              </a:lnSpc>
            </a:pPr>
            <a:r>
              <a:rPr lang="en-US" altLang="en-US" sz="2400" dirty="0">
                <a:ea typeface="ＭＳ Ｐゴシック" pitchFamily="34" charset="-128"/>
              </a:rPr>
              <a:t>Private Residential Services</a:t>
            </a:r>
          </a:p>
          <a:p>
            <a:pPr lvl="1" eaLnBrk="1" hangingPunct="1">
              <a:lnSpc>
                <a:spcPct val="90000"/>
              </a:lnSpc>
            </a:pPr>
            <a:r>
              <a:rPr lang="en-US" altLang="en-US" sz="2400" dirty="0">
                <a:ea typeface="ＭＳ Ｐゴシック" pitchFamily="34" charset="-128"/>
              </a:rPr>
              <a:t>Nursing Homes/ Long Term Care</a:t>
            </a:r>
          </a:p>
          <a:p>
            <a:pPr eaLnBrk="1" hangingPunct="1">
              <a:lnSpc>
                <a:spcPct val="90000"/>
              </a:lnSpc>
            </a:pPr>
            <a:r>
              <a:rPr lang="en-US" altLang="en-US" sz="2800" dirty="0">
                <a:ea typeface="ＭＳ Ｐゴシック" pitchFamily="34" charset="-128"/>
              </a:rPr>
              <a:t>Hospice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9704644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1" end="1"/>
                                            </p:txEl>
                                          </p:spTgt>
                                        </p:tgtEl>
                                        <p:attrNameLst>
                                          <p:attrName>style.visibility</p:attrName>
                                        </p:attrNameLst>
                                      </p:cBhvr>
                                      <p:to>
                                        <p:strVal val="visible"/>
                                      </p:to>
                                    </p:set>
                                    <p:animEffect transition="in" filter="fade">
                                      <p:cBhvr>
                                        <p:cTn id="10" dur="500"/>
                                        <p:tgtEl>
                                          <p:spTgt spid="1638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Effect transition="in" filter="fade">
                                      <p:cBhvr>
                                        <p:cTn id="13" dur="500"/>
                                        <p:tgtEl>
                                          <p:spTgt spid="16387">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fade">
                                      <p:cBhvr>
                                        <p:cTn id="18" dur="500"/>
                                        <p:tgtEl>
                                          <p:spTgt spid="1638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animEffect transition="in" filter="fade">
                                      <p:cBhvr>
                                        <p:cTn id="23" dur="500"/>
                                        <p:tgtEl>
                                          <p:spTgt spid="1638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fade">
                                      <p:cBhvr>
                                        <p:cTn id="26" dur="500"/>
                                        <p:tgtEl>
                                          <p:spTgt spid="1638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fade">
                                      <p:cBhvr>
                                        <p:cTn id="29" dur="500"/>
                                        <p:tgtEl>
                                          <p:spTgt spid="16387">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6387">
                                            <p:txEl>
                                              <p:pRg st="7" end="7"/>
                                            </p:txEl>
                                          </p:spTgt>
                                        </p:tgtEl>
                                        <p:attrNameLst>
                                          <p:attrName>style.visibility</p:attrName>
                                        </p:attrNameLst>
                                      </p:cBhvr>
                                      <p:to>
                                        <p:strVal val="visible"/>
                                      </p:to>
                                    </p:set>
                                    <p:animEffect transition="in" filter="fade">
                                      <p:cBhvr>
                                        <p:cTn id="34" dur="5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in America: Living Longer</a:t>
            </a:r>
          </a:p>
        </p:txBody>
      </p:sp>
      <p:sp>
        <p:nvSpPr>
          <p:cNvPr id="3" name="Content Placeholder 2"/>
          <p:cNvSpPr>
            <a:spLocks noGrp="1"/>
          </p:cNvSpPr>
          <p:nvPr>
            <p:ph idx="1"/>
          </p:nvPr>
        </p:nvSpPr>
        <p:spPr/>
        <p:txBody>
          <a:bodyPr/>
          <a:lstStyle/>
          <a:p>
            <a:r>
              <a:rPr lang="en-US" dirty="0"/>
              <a:t>Life expectancy is up dramatically in the past 100 years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286000"/>
            <a:ext cx="6804660" cy="3581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4392958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defRPr/>
            </a:pPr>
            <a:r>
              <a:rPr lang="en-US" dirty="0"/>
              <a:t>Palliative Care Services at UMHS</a:t>
            </a:r>
          </a:p>
        </p:txBody>
      </p:sp>
      <p:sp>
        <p:nvSpPr>
          <p:cNvPr id="16387" name="Rectangle 3"/>
          <p:cNvSpPr>
            <a:spLocks noGrp="1" noChangeArrowheads="1"/>
          </p:cNvSpPr>
          <p:nvPr>
            <p:ph type="body" idx="4294967295"/>
          </p:nvPr>
        </p:nvSpPr>
        <p:spPr/>
        <p:txBody>
          <a:bodyPr>
            <a:normAutofit/>
          </a:bodyPr>
          <a:lstStyle/>
          <a:p>
            <a:r>
              <a:rPr lang="en-US" sz="2800" dirty="0">
                <a:ea typeface="ＭＳ Ｐゴシック" pitchFamily="34" charset="-128"/>
              </a:rPr>
              <a:t>UMHS Inpatient Palliative Consult Service </a:t>
            </a:r>
          </a:p>
          <a:p>
            <a:r>
              <a:rPr lang="en-US" sz="2800" dirty="0">
                <a:ea typeface="ＭＳ Ｐゴシック" pitchFamily="34" charset="-128"/>
              </a:rPr>
              <a:t>Palliative and Supportive Care Clinic</a:t>
            </a:r>
          </a:p>
          <a:p>
            <a:pPr lvl="1"/>
            <a:r>
              <a:rPr lang="en-US" sz="2400" dirty="0">
                <a:ea typeface="ＭＳ Ｐゴシック" pitchFamily="34" charset="-128"/>
              </a:rPr>
              <a:t>East Ann Arbor, in the Turner Geriatric Center</a:t>
            </a:r>
          </a:p>
          <a:p>
            <a:pPr lvl="1"/>
            <a:r>
              <a:rPr lang="en-US" sz="2400" dirty="0">
                <a:ea typeface="ＭＳ Ｐゴシック" pitchFamily="34" charset="-128"/>
              </a:rPr>
              <a:t>Chelsea Family Practice</a:t>
            </a:r>
          </a:p>
          <a:p>
            <a:pPr lvl="1"/>
            <a:r>
              <a:rPr lang="en-US" sz="2400" dirty="0">
                <a:ea typeface="ＭＳ Ｐゴシック" pitchFamily="34" charset="-128"/>
              </a:rPr>
              <a:t>Livonia Family Practice</a:t>
            </a:r>
          </a:p>
          <a:p>
            <a:r>
              <a:rPr lang="en-US" sz="2800" dirty="0">
                <a:ea typeface="ＭＳ Ｐゴシック" pitchFamily="34" charset="-128"/>
              </a:rPr>
              <a:t>UM Cancer Center Symptom Management  and Supportive Care Clinic </a:t>
            </a:r>
          </a:p>
          <a:p>
            <a:r>
              <a:rPr lang="en-US" sz="2800" dirty="0">
                <a:ea typeface="ＭＳ Ｐゴシック" pitchFamily="34" charset="-128"/>
              </a:rPr>
              <a:t>UM Cardiovascular Center Palliative and Supportive Care Clinic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049082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fade">
                                      <p:cBhvr>
                                        <p:cTn id="18" dur="500"/>
                                        <p:tgtEl>
                                          <p:spTgt spid="1638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fade">
                                      <p:cBhvr>
                                        <p:cTn id="21" dur="500"/>
                                        <p:tgtEl>
                                          <p:spTgt spid="1638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fade">
                                      <p:cBhvr>
                                        <p:cTn id="26" dur="500"/>
                                        <p:tgtEl>
                                          <p:spTgt spid="1638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Effect transition="in" filter="fade">
                                      <p:cBhvr>
                                        <p:cTn id="31"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274638"/>
            <a:ext cx="7391400" cy="1143000"/>
          </a:xfrm>
        </p:spPr>
        <p:txBody>
          <a:bodyPr>
            <a:normAutofit fontScale="90000"/>
          </a:bodyPr>
          <a:lstStyle/>
          <a:p>
            <a:pPr eaLnBrk="1" hangingPunct="1">
              <a:defRPr/>
            </a:pPr>
            <a:r>
              <a:rPr lang="en-US" dirty="0">
                <a:latin typeface="+mn-lt"/>
              </a:rPr>
              <a:t>Where Can I Get Information About</a:t>
            </a:r>
            <a:br>
              <a:rPr lang="en-US" dirty="0">
                <a:latin typeface="+mn-lt"/>
              </a:rPr>
            </a:br>
            <a:r>
              <a:rPr lang="en-US" dirty="0">
                <a:latin typeface="+mn-lt"/>
              </a:rPr>
              <a:t>Palliative Care? </a:t>
            </a:r>
          </a:p>
        </p:txBody>
      </p:sp>
      <p:sp>
        <p:nvSpPr>
          <p:cNvPr id="16387" name="Rectangle 3"/>
          <p:cNvSpPr>
            <a:spLocks noGrp="1" noChangeArrowheads="1"/>
          </p:cNvSpPr>
          <p:nvPr>
            <p:ph type="body" idx="4294967295"/>
          </p:nvPr>
        </p:nvSpPr>
        <p:spPr/>
        <p:txBody>
          <a:bodyPr>
            <a:normAutofit/>
          </a:bodyPr>
          <a:lstStyle/>
          <a:p>
            <a:pPr marL="0" indent="0" algn="ctr" eaLnBrk="1" hangingPunct="1">
              <a:lnSpc>
                <a:spcPct val="90000"/>
              </a:lnSpc>
              <a:buNone/>
            </a:pPr>
            <a:endParaRPr lang="en-US" altLang="en-US" sz="4800" dirty="0">
              <a:ea typeface="ＭＳ Ｐゴシック" pitchFamily="34" charset="-128"/>
            </a:endParaRPr>
          </a:p>
          <a:p>
            <a:pPr marL="0" indent="0" algn="ctr" eaLnBrk="1" hangingPunct="1">
              <a:lnSpc>
                <a:spcPct val="90000"/>
              </a:lnSpc>
              <a:buNone/>
            </a:pPr>
            <a:endParaRPr lang="en-US" altLang="en-US" sz="4800" dirty="0">
              <a:ea typeface="ＭＳ Ｐゴシック" pitchFamily="34" charset="-128"/>
            </a:endParaRPr>
          </a:p>
          <a:p>
            <a:pPr marL="0" indent="0" algn="ctr" eaLnBrk="1" hangingPunct="1">
              <a:lnSpc>
                <a:spcPct val="90000"/>
              </a:lnSpc>
              <a:buNone/>
            </a:pPr>
            <a:r>
              <a:rPr lang="en-US" altLang="en-US" sz="4800" dirty="0" err="1">
                <a:ea typeface="ＭＳ Ｐゴシック" pitchFamily="34" charset="-128"/>
              </a:rPr>
              <a:t>GetPalliativeCare.Org</a:t>
            </a:r>
            <a:endParaRPr lang="en-US" altLang="en-US" sz="4800" dirty="0">
              <a:ea typeface="ＭＳ Ｐゴシック" pitchFamily="34"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92948787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normAutofit/>
          </a:bodyPr>
          <a:lstStyle/>
          <a:p>
            <a:r>
              <a:rPr lang="en-US" sz="2800" dirty="0"/>
              <a:t>American are living longer, with more disease than ever before</a:t>
            </a:r>
          </a:p>
          <a:p>
            <a:r>
              <a:rPr lang="en-US" sz="2800" dirty="0"/>
              <a:t>The current health care system is providing many with care that is neither beneficial nor desired. MORE CARE IS NOT BETTER CARE</a:t>
            </a:r>
          </a:p>
          <a:p>
            <a:r>
              <a:rPr lang="en-US" sz="2800" dirty="0"/>
              <a:t>Advance care planning is a means by which an individual can plan for the future to ensure their wishes for health care are followed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26091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pic>
        <p:nvPicPr>
          <p:cNvPr id="3074" name="Picture 2" descr="C:\Users\adamarks\AppData\Local\Microsoft\Windows\Temporary Internet Files\Content.Outlook\0U5H7RKC\IMG_01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124075" y="2066925"/>
            <a:ext cx="49530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46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fontScale="90000"/>
          </a:bodyPr>
          <a:lstStyle/>
          <a:p>
            <a:r>
              <a:rPr lang="en-US" dirty="0"/>
              <a:t>Living in America: Living with Disease</a:t>
            </a:r>
          </a:p>
        </p:txBody>
      </p:sp>
      <p:sp>
        <p:nvSpPr>
          <p:cNvPr id="3" name="Content Placeholder 2"/>
          <p:cNvSpPr>
            <a:spLocks noGrp="1"/>
          </p:cNvSpPr>
          <p:nvPr>
            <p:ph idx="1"/>
          </p:nvPr>
        </p:nvSpPr>
        <p:spPr/>
        <p:txBody>
          <a:bodyPr/>
          <a:lstStyle/>
          <a:p>
            <a:r>
              <a:rPr lang="en-US" dirty="0"/>
              <a:t>Not only are we living longer, the number of people living with chronic diseases are going up.</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7" t="36631" r="47560" b="8223"/>
          <a:stretch/>
        </p:blipFill>
        <p:spPr>
          <a:xfrm>
            <a:off x="2271793" y="2638586"/>
            <a:ext cx="4510007" cy="353361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3082435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normAutofit fontScale="90000"/>
          </a:bodyPr>
          <a:lstStyle/>
          <a:p>
            <a:r>
              <a:rPr lang="en-US" dirty="0"/>
              <a:t>Living in America: Living with Disease</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29" y="1676400"/>
            <a:ext cx="3621171" cy="29768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676400"/>
            <a:ext cx="2857500" cy="2286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29" y="3810000"/>
            <a:ext cx="4089400" cy="272354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7021" y="2017419"/>
            <a:ext cx="4207557" cy="315435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6600" y="2642089"/>
            <a:ext cx="2324099" cy="2234711"/>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43943" y="4517560"/>
            <a:ext cx="2142857" cy="2142857"/>
          </a:xfrm>
          <a:prstGeom prst="rect">
            <a:avLst/>
          </a:prstGeom>
        </p:spPr>
      </p:pic>
    </p:spTree>
    <p:extLst>
      <p:ext uri="{BB962C8B-B14F-4D97-AF65-F5344CB8AC3E}">
        <p14:creationId xmlns:p14="http://schemas.microsoft.com/office/powerpoint/2010/main" val="302228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in America: Living Better?</a:t>
            </a:r>
          </a:p>
        </p:txBody>
      </p:sp>
      <p:sp>
        <p:nvSpPr>
          <p:cNvPr id="3" name="Content Placeholder 2"/>
          <p:cNvSpPr>
            <a:spLocks noGrp="1"/>
          </p:cNvSpPr>
          <p:nvPr>
            <p:ph idx="1"/>
          </p:nvPr>
        </p:nvSpPr>
        <p:spPr/>
        <p:txBody>
          <a:bodyPr/>
          <a:lstStyle/>
          <a:p>
            <a:r>
              <a:rPr lang="en-US" dirty="0"/>
              <a:t>Baby boomer generation compared to past generations (corrected for age)</a:t>
            </a:r>
          </a:p>
          <a:p>
            <a:pPr lvl="1"/>
            <a:r>
              <a:rPr lang="en-US" dirty="0"/>
              <a:t>Higher rates of chronic disease (45% </a:t>
            </a:r>
            <a:r>
              <a:rPr lang="en-US" dirty="0" err="1"/>
              <a:t>vs</a:t>
            </a:r>
            <a:r>
              <a:rPr lang="en-US" dirty="0"/>
              <a:t> 37%)</a:t>
            </a:r>
          </a:p>
          <a:p>
            <a:pPr lvl="1"/>
            <a:endParaRPr lang="en-US" dirty="0"/>
          </a:p>
          <a:p>
            <a:pPr lvl="1"/>
            <a:r>
              <a:rPr lang="en-US" dirty="0"/>
              <a:t>Higher rated of disability (13% </a:t>
            </a:r>
            <a:r>
              <a:rPr lang="en-US" dirty="0" err="1"/>
              <a:t>vs</a:t>
            </a:r>
            <a:r>
              <a:rPr lang="en-US" dirty="0"/>
              <a:t> 9%)</a:t>
            </a:r>
          </a:p>
          <a:p>
            <a:pPr lvl="1"/>
            <a:endParaRPr lang="en-US" dirty="0"/>
          </a:p>
          <a:p>
            <a:pPr lvl="1"/>
            <a:r>
              <a:rPr lang="en-US" dirty="0"/>
              <a:t>Lower self-reported health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40103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Living In America: Conclusion</a:t>
            </a:r>
          </a:p>
        </p:txBody>
      </p:sp>
      <p:sp>
        <p:nvSpPr>
          <p:cNvPr id="3" name="Content Placeholder 2"/>
          <p:cNvSpPr>
            <a:spLocks noGrp="1"/>
          </p:cNvSpPr>
          <p:nvPr>
            <p:ph idx="1"/>
          </p:nvPr>
        </p:nvSpPr>
        <p:spPr/>
        <p:txBody>
          <a:bodyPr>
            <a:normAutofit/>
          </a:bodyPr>
          <a:lstStyle/>
          <a:p>
            <a:r>
              <a:rPr lang="en-US" sz="3200" dirty="0"/>
              <a:t>Living Longer</a:t>
            </a:r>
          </a:p>
          <a:p>
            <a:endParaRPr lang="en-US" sz="3200" dirty="0"/>
          </a:p>
          <a:p>
            <a:r>
              <a:rPr lang="en-US" sz="3200" dirty="0"/>
              <a:t>Living </a:t>
            </a:r>
            <a:r>
              <a:rPr lang="en-US" sz="3200" i="1" dirty="0"/>
              <a:t>with </a:t>
            </a:r>
            <a:r>
              <a:rPr lang="en-US" sz="3200" dirty="0"/>
              <a:t>disease rather than </a:t>
            </a:r>
            <a:r>
              <a:rPr lang="en-US" sz="3200" i="1" dirty="0"/>
              <a:t>free of </a:t>
            </a:r>
            <a:r>
              <a:rPr lang="en-US" sz="3200" dirty="0"/>
              <a:t>disease</a:t>
            </a:r>
          </a:p>
          <a:p>
            <a:endParaRPr lang="en-US" sz="3200" dirty="0"/>
          </a:p>
          <a:p>
            <a:r>
              <a:rPr lang="en-US" sz="3200" dirty="0"/>
              <a:t>Living with more disability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28601"/>
            <a:ext cx="1219200" cy="1219200"/>
          </a:xfrm>
          <a:prstGeom prst="rect">
            <a:avLst/>
          </a:prstGeom>
        </p:spPr>
      </p:pic>
    </p:spTree>
    <p:extLst>
      <p:ext uri="{BB962C8B-B14F-4D97-AF65-F5344CB8AC3E}">
        <p14:creationId xmlns:p14="http://schemas.microsoft.com/office/powerpoint/2010/main" val="253705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2492</TotalTime>
  <Words>5496</Words>
  <Application>Microsoft Office PowerPoint</Application>
  <PresentationFormat>On-screen Show (4:3)</PresentationFormat>
  <Paragraphs>391</Paragraphs>
  <Slides>53</Slides>
  <Notes>44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2" baseType="lpstr">
      <vt:lpstr>ＭＳ Ｐゴシック</vt:lpstr>
      <vt:lpstr>Arial</vt:lpstr>
      <vt:lpstr>Calibri</vt:lpstr>
      <vt:lpstr>Tahoma</vt:lpstr>
      <vt:lpstr>Times New Roman</vt:lpstr>
      <vt:lpstr>Tw Cen MT</vt:lpstr>
      <vt:lpstr>Wingdings</vt:lpstr>
      <vt:lpstr>Thatch</vt:lpstr>
      <vt:lpstr>Photo Editor Photo</vt:lpstr>
      <vt:lpstr>Life and Death in America: How to be Smart Health Care Consumer</vt:lpstr>
      <vt:lpstr>PowerPoint Presentation</vt:lpstr>
      <vt:lpstr>How We Live in America</vt:lpstr>
      <vt:lpstr>How We Live in America</vt:lpstr>
      <vt:lpstr>Living in America: Living Longer</vt:lpstr>
      <vt:lpstr>Living in America: Living with Disease</vt:lpstr>
      <vt:lpstr>Living in America: Living with Disease</vt:lpstr>
      <vt:lpstr>Living in America: Living Better?</vt:lpstr>
      <vt:lpstr>Living In America: Conclusion</vt:lpstr>
      <vt:lpstr>Basic Mortality statistics</vt:lpstr>
      <vt:lpstr>How We Die In America: A Comparison</vt:lpstr>
      <vt:lpstr>PowerPoint Presentation</vt:lpstr>
      <vt:lpstr>What Do Patients with Serious Illness Want?</vt:lpstr>
      <vt:lpstr>What Do Patients with Serious Illness Want?</vt:lpstr>
      <vt:lpstr>What Does it Mean to Live Well?</vt:lpstr>
      <vt:lpstr>How we Want to Die in America</vt:lpstr>
      <vt:lpstr>How We Really Approach our  End of Life</vt:lpstr>
      <vt:lpstr>Where we Die</vt:lpstr>
      <vt:lpstr>PowerPoint Presentation</vt:lpstr>
      <vt:lpstr>  Does Higher Spending Improve Outcomes? More is Less and Less is More </vt:lpstr>
      <vt:lpstr>Less Medical Care and the Impact on Survival</vt:lpstr>
      <vt:lpstr>Less is More: Impact on Survival</vt:lpstr>
      <vt:lpstr>Less is More: Impact on Survival</vt:lpstr>
      <vt:lpstr>More Care is Not Better Care</vt:lpstr>
      <vt:lpstr>Advance Care Planning</vt:lpstr>
      <vt:lpstr>So What Can I Do?</vt:lpstr>
      <vt:lpstr>Advance Care Planning:  How it helps</vt:lpstr>
      <vt:lpstr>Durable Power of Attorney</vt:lpstr>
      <vt:lpstr>Advance Directives</vt:lpstr>
      <vt:lpstr>Treatment Based Decisions</vt:lpstr>
      <vt:lpstr>Value-Based Decision Making</vt:lpstr>
      <vt:lpstr>Value-Based Decision Making</vt:lpstr>
      <vt:lpstr>Having the Conversation</vt:lpstr>
      <vt:lpstr>How to Start the Conversation</vt:lpstr>
      <vt:lpstr>How to Start the Conversation</vt:lpstr>
      <vt:lpstr>How to Have the Conversation</vt:lpstr>
      <vt:lpstr>How to Have the Conversation</vt:lpstr>
      <vt:lpstr>How to Have the Conversation</vt:lpstr>
      <vt:lpstr>www.theconversationproject.org</vt:lpstr>
      <vt:lpstr>Palliative Care</vt:lpstr>
      <vt:lpstr>Palliative Care: A Definition</vt:lpstr>
      <vt:lpstr>Palliative Care: But what does that mean?</vt:lpstr>
      <vt:lpstr>Palliative Care: But what does that mean?</vt:lpstr>
      <vt:lpstr>Traditional Model of Medicine</vt:lpstr>
      <vt:lpstr>Proposed Integration of Palliative Care</vt:lpstr>
      <vt:lpstr>Palliative Care: Sounds great, but does it work?</vt:lpstr>
      <vt:lpstr>Palliative Care Reduces Symptoms</vt:lpstr>
      <vt:lpstr>When to ask for Palliative Care</vt:lpstr>
      <vt:lpstr>Palliative Care Delivery Modes</vt:lpstr>
      <vt:lpstr>Palliative Care Services at UMHS</vt:lpstr>
      <vt:lpstr>Where Can I Get Information About Palliative Care? </vt:lpstr>
      <vt:lpstr>In Conclusion</vt:lpstr>
      <vt:lpstr>Questions?</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and Death in America: An Introduction to Palliative Care and Hospice Medicine</dc:title>
  <dc:creator>Marks, Adam</dc:creator>
  <cp:lastModifiedBy>Adam Marks</cp:lastModifiedBy>
  <cp:revision>158</cp:revision>
  <cp:lastPrinted>2013-03-29T02:39:38Z</cp:lastPrinted>
  <dcterms:created xsi:type="dcterms:W3CDTF">2013-02-18T20:35:57Z</dcterms:created>
  <dcterms:modified xsi:type="dcterms:W3CDTF">2018-11-11T16:28:02Z</dcterms:modified>
</cp:coreProperties>
</file>